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65" r:id="rId4"/>
    <p:sldId id="284" r:id="rId5"/>
    <p:sldId id="275" r:id="rId6"/>
    <p:sldId id="295" r:id="rId7"/>
    <p:sldId id="299" r:id="rId8"/>
    <p:sldId id="296" r:id="rId9"/>
    <p:sldId id="300" r:id="rId10"/>
    <p:sldId id="301" r:id="rId11"/>
    <p:sldId id="314" r:id="rId12"/>
    <p:sldId id="313" r:id="rId13"/>
    <p:sldId id="315" r:id="rId14"/>
    <p:sldId id="316" r:id="rId15"/>
    <p:sldId id="317" r:id="rId16"/>
    <p:sldId id="318" r:id="rId17"/>
    <p:sldId id="323" r:id="rId18"/>
    <p:sldId id="324" r:id="rId19"/>
    <p:sldId id="258" r:id="rId20"/>
    <p:sldId id="266" r:id="rId21"/>
    <p:sldId id="325" r:id="rId22"/>
    <p:sldId id="267" r:id="rId23"/>
    <p:sldId id="282" r:id="rId24"/>
    <p:sldId id="268" r:id="rId25"/>
    <p:sldId id="281" r:id="rId26"/>
    <p:sldId id="283" r:id="rId27"/>
    <p:sldId id="271" r:id="rId28"/>
    <p:sldId id="297" r:id="rId29"/>
    <p:sldId id="270" r:id="rId30"/>
    <p:sldId id="326" r:id="rId31"/>
    <p:sldId id="272" r:id="rId32"/>
    <p:sldId id="28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89DF"/>
    <a:srgbClr val="B1A4E6"/>
    <a:srgbClr val="442CA4"/>
    <a:srgbClr val="15EEFF"/>
    <a:srgbClr val="828282"/>
    <a:srgbClr val="4A4A4A"/>
    <a:srgbClr val="33217D"/>
    <a:srgbClr val="9DC4E6"/>
    <a:srgbClr val="BDD7EE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67" autoAdjust="0"/>
    <p:restoredTop sz="94660"/>
  </p:normalViewPr>
  <p:slideViewPr>
    <p:cSldViewPr snapToGrid="0">
      <p:cViewPr>
        <p:scale>
          <a:sx n="55" d="100"/>
          <a:sy n="55" d="100"/>
        </p:scale>
        <p:origin x="-1584" y="-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4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48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42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78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14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23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3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8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977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0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386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87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885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79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1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1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1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1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8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05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5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7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ureishi/QvPe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F44BC69-631A-40C6-8688-B3CE99DC799D}"/>
              </a:ext>
            </a:extLst>
          </p:cNvPr>
          <p:cNvSpPr txBox="1"/>
          <p:nvPr/>
        </p:nvSpPr>
        <p:spPr>
          <a:xfrm>
            <a:off x="5168186" y="3539666"/>
            <a:ext cx="420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kern="0" dirty="0">
                <a:solidFill>
                  <a:srgbClr val="442CA4"/>
                </a:solidFill>
              </a:rPr>
              <a:t>: Metaverse Meeting Room Platform</a:t>
            </a:r>
          </a:p>
          <a:p>
            <a:endParaRPr lang="ko-KR" altLang="en-US" sz="1600" dirty="0">
              <a:solidFill>
                <a:srgbClr val="442CA4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6C0537A9-7646-497F-9967-A7582B52445B}"/>
              </a:ext>
            </a:extLst>
          </p:cNvPr>
          <p:cNvGrpSpPr/>
          <p:nvPr/>
        </p:nvGrpSpPr>
        <p:grpSpPr>
          <a:xfrm>
            <a:off x="1199134" y="0"/>
            <a:ext cx="5399281" cy="5769362"/>
            <a:chOff x="-231095" y="544319"/>
            <a:chExt cx="5399281" cy="576936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68201F5A-86E3-43A3-8CB7-63E64A592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1095" y="914400"/>
              <a:ext cx="5399281" cy="5399281"/>
            </a:xfrm>
            <a:prstGeom prst="rect">
              <a:avLst/>
            </a:prstGeom>
            <a:scene3d>
              <a:camera prst="isometricRightUp">
                <a:rot lat="2099998" lon="18899995" rev="21599992"/>
              </a:camera>
              <a:lightRig rig="threePt" dir="t"/>
            </a:scene3d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1759DD97-2149-4866-B1A3-E2BF511F3658}"/>
                </a:ext>
              </a:extLst>
            </p:cNvPr>
            <p:cNvSpPr/>
            <p:nvPr/>
          </p:nvSpPr>
          <p:spPr>
            <a:xfrm>
              <a:off x="2468546" y="544319"/>
              <a:ext cx="2029765" cy="1258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E7B1DD6-7F68-4B76-86D7-401CD89B7E9A}"/>
              </a:ext>
            </a:extLst>
          </p:cNvPr>
          <p:cNvSpPr txBox="1"/>
          <p:nvPr/>
        </p:nvSpPr>
        <p:spPr>
          <a:xfrm>
            <a:off x="4900244" y="2520217"/>
            <a:ext cx="3396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442CA4"/>
                </a:solidFill>
              </a:rPr>
              <a:t>VROOM</a:t>
            </a:r>
            <a:endParaRPr lang="ko-KR" altLang="en-US" sz="6000" b="1" dirty="0">
              <a:solidFill>
                <a:srgbClr val="442C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664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Features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1. Pen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8DF9ADC-CDD1-4F70-87C8-E029C7EFBA8B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CB7E3D1-29F9-45C5-BA3B-7547906110CA}"/>
              </a:ext>
            </a:extLst>
          </p:cNvPr>
          <p:cNvSpPr txBox="1"/>
          <p:nvPr/>
        </p:nvSpPr>
        <p:spPr>
          <a:xfrm>
            <a:off x="876301" y="3885015"/>
            <a:ext cx="1043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VRChat</a:t>
            </a:r>
            <a:r>
              <a:rPr kumimoji="1" lang="en-US" altLang="ko-KR" dirty="0"/>
              <a:t> </a:t>
            </a:r>
            <a:r>
              <a:rPr kumimoji="1" lang="ko-KR" altLang="en-US" dirty="0"/>
              <a:t>월드용 오픈소스</a:t>
            </a:r>
            <a:r>
              <a:rPr kumimoji="1" lang="en-US" altLang="ko-KR" dirty="0"/>
              <a:t> </a:t>
            </a:r>
            <a:r>
              <a:rPr kumimoji="1" lang="ko-KR" altLang="en-US" dirty="0"/>
              <a:t>펜 </a:t>
            </a:r>
            <a:r>
              <a:rPr kumimoji="1" lang="en-US" altLang="ko-KR" dirty="0"/>
              <a:t>prefab,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QvPen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>
                <a:hlinkClick r:id="rId2"/>
              </a:rPr>
              <a:t>https://github.com/ureishi/QvPen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ko-KR" altLang="en-US" dirty="0"/>
              <a:t>한 참가자가 그린 선들을 다른 모든 참가자가 볼 수 있도록 하는 동기화 기능 제공</a:t>
            </a:r>
            <a:endParaRPr kumimoji="1" lang="en-US" altLang="ko-KR" dirty="0"/>
          </a:p>
          <a:p>
            <a:r>
              <a:rPr kumimoji="1" lang="ko-KR" altLang="en-US" dirty="0"/>
              <a:t>펜을 쥐고 마우스 왼쪽 버튼을 더블 클릭하면 지우개로도 사용할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선이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공간상에 </a:t>
            </a:r>
            <a:r>
              <a:rPr kumimoji="1" lang="ko-KR" altLang="en-US" dirty="0" err="1"/>
              <a:t>그려짐</a:t>
            </a:r>
            <a:r>
              <a:rPr kumimoji="1" lang="ko-KR" altLang="en-US" dirty="0"/>
              <a:t> → </a:t>
            </a:r>
            <a:r>
              <a:rPr kumimoji="1" lang="en-US" altLang="ko-KR" dirty="0"/>
              <a:t>Customization </a:t>
            </a:r>
            <a:r>
              <a:rPr kumimoji="1" lang="ko-KR" altLang="en-US" dirty="0"/>
              <a:t>필요함</a:t>
            </a:r>
          </a:p>
        </p:txBody>
      </p:sp>
      <p:pic>
        <p:nvPicPr>
          <p:cNvPr id="13" name="그림 12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xmlns="" id="{625E47FF-2B86-443F-948A-C796092EE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3" t="18413" r="17233" b="40194"/>
          <a:stretch/>
        </p:blipFill>
        <p:spPr>
          <a:xfrm>
            <a:off x="2944523" y="1249580"/>
            <a:ext cx="6302954" cy="22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2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Features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1. Pen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8DF9ADC-CDD1-4F70-87C8-E029C7EFBA8B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038A60-4B82-4424-91D3-0277B230AEA8}"/>
              </a:ext>
            </a:extLst>
          </p:cNvPr>
          <p:cNvSpPr txBox="1"/>
          <p:nvPr/>
        </p:nvSpPr>
        <p:spPr>
          <a:xfrm>
            <a:off x="6447367" y="2624679"/>
            <a:ext cx="5084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펜을 잡고 마우스 왼쪽 버튼을 클릭한 채로 움직이면 펜</a:t>
            </a:r>
            <a:r>
              <a:rPr kumimoji="1" lang="en-US" altLang="ko-KR" dirty="0"/>
              <a:t> </a:t>
            </a:r>
            <a:r>
              <a:rPr kumimoji="1" lang="ko-KR" altLang="en-US" dirty="0"/>
              <a:t>촉의 궤적을 따라서 선이 그려지고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그대로 허공에 떠있음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지우개 모드에서는 펜 촉이 구 형태의 지우개로 변하고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선이 지우개에 닿으면 </a:t>
            </a:r>
            <a:r>
              <a:rPr kumimoji="1" lang="ko-KR" altLang="en-US" dirty="0" err="1"/>
              <a:t>지워짐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2DA9468-38D9-495C-AABE-2C3B6E51D96E}"/>
              </a:ext>
            </a:extLst>
          </p:cNvPr>
          <p:cNvSpPr txBox="1"/>
          <p:nvPr/>
        </p:nvSpPr>
        <p:spPr>
          <a:xfrm>
            <a:off x="706966" y="1446351"/>
            <a:ext cx="508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기존 </a:t>
            </a:r>
            <a:r>
              <a:rPr kumimoji="1" lang="en-US" altLang="ko-KR" dirty="0" err="1"/>
              <a:t>QvPen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2D19FA1-3ECF-48AB-94A2-436976961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2" t="21101" r="19494" b="8479"/>
          <a:stretch/>
        </p:blipFill>
        <p:spPr>
          <a:xfrm>
            <a:off x="914320" y="2372041"/>
            <a:ext cx="4669524" cy="33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2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Features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1. Pen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8DF9ADC-CDD1-4F70-87C8-E029C7EFBA8B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063831-6F62-49EB-98DC-37AE315AE777}"/>
              </a:ext>
            </a:extLst>
          </p:cNvPr>
          <p:cNvSpPr txBox="1"/>
          <p:nvPr/>
        </p:nvSpPr>
        <p:spPr>
          <a:xfrm>
            <a:off x="6582834" y="1835410"/>
            <a:ext cx="5084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펜 촉에서 전방으로 광선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Raycast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발사됨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0.01 Unity </a:t>
            </a:r>
            <a:r>
              <a:rPr kumimoji="1" lang="ko-KR" altLang="en-US" dirty="0"/>
              <a:t>거리 이내에 벽이 있는지 검사함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벽이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마우스 왼쪽 버튼이 눌러져 있으면 벽과 광선의 충돌 지점의 궤적을 따라서 선이 </a:t>
            </a:r>
            <a:r>
              <a:rPr kumimoji="1" lang="ko-KR" altLang="en-US" dirty="0" err="1"/>
              <a:t>그려짐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마찬가지로 지우개 모드에서도 펜 촉 대신 벽과 광선의 충돌 지점에 지우개가 형성됨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벽과 광선의 충돌 지점에 작은 점</a:t>
            </a:r>
            <a:r>
              <a:rPr kumimoji="1" lang="en-US" altLang="ko-KR" dirty="0"/>
              <a:t>(</a:t>
            </a:r>
            <a:r>
              <a:rPr kumimoji="1" lang="ko-KR" altLang="en-US" dirty="0"/>
              <a:t>커서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표시해줌으로서 사용자가 그림이 어디에 그려질 지 예측할 수 있게 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30D518B-2CD9-49B6-B5DF-3532E2F94B6D}"/>
              </a:ext>
            </a:extLst>
          </p:cNvPr>
          <p:cNvSpPr txBox="1"/>
          <p:nvPr/>
        </p:nvSpPr>
        <p:spPr>
          <a:xfrm>
            <a:off x="706966" y="1350669"/>
            <a:ext cx="508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Customized </a:t>
            </a:r>
            <a:r>
              <a:rPr kumimoji="1" lang="en-US" altLang="ko-KR" dirty="0" err="1"/>
              <a:t>QvPen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EE51601-5D6A-467D-A902-BB54CA060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51" r="22301" b="2654"/>
          <a:stretch/>
        </p:blipFill>
        <p:spPr>
          <a:xfrm>
            <a:off x="567288" y="2112618"/>
            <a:ext cx="5528711" cy="35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Features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2. Projector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8DF9ADC-CDD1-4F70-87C8-E029C7EFBA8B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2007625-33E2-4925-8033-AAE256412E42}"/>
              </a:ext>
            </a:extLst>
          </p:cNvPr>
          <p:cNvSpPr txBox="1"/>
          <p:nvPr/>
        </p:nvSpPr>
        <p:spPr>
          <a:xfrm>
            <a:off x="633712" y="5153394"/>
            <a:ext cx="4492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제안서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파일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&amp;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 공유를 제안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dirty="0">
                <a:solidFill>
                  <a:srgbClr val="B0A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그러나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VRChat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유저의 파일 및 화면에 접근하는 것이 불가능</a:t>
            </a:r>
            <a:endParaRPr kumimoji="1" lang="en-US" altLang="x-none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CF0E169-5653-460D-AD28-EBFABA800E92}"/>
              </a:ext>
            </a:extLst>
          </p:cNvPr>
          <p:cNvSpPr/>
          <p:nvPr/>
        </p:nvSpPr>
        <p:spPr>
          <a:xfrm>
            <a:off x="6744637" y="5117768"/>
            <a:ext cx="3876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A4A8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따라서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다른 플랫폼을 통해 화면 공유하는 방식으로 프로젝트를 구현</a:t>
            </a:r>
            <a:endParaRPr lang="x-none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9878E4A-1CF2-4DDC-BD0F-F3D495FD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637" y="1809450"/>
            <a:ext cx="4380700" cy="31408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3128FB0-88A4-43AB-9757-5D718AD33CDF}"/>
              </a:ext>
            </a:extLst>
          </p:cNvPr>
          <p:cNvSpPr txBox="1"/>
          <p:nvPr/>
        </p:nvSpPr>
        <p:spPr>
          <a:xfrm>
            <a:off x="702868" y="1116316"/>
            <a:ext cx="218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800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&lt;Proposal&gt;</a:t>
            </a:r>
            <a:endParaRPr kumimoji="1" lang="x-none" altLang="en-US" sz="2800" b="1" dirty="0">
              <a:solidFill>
                <a:srgbClr val="41197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1E72F92-72CB-4E2B-BC8B-B3801F839033}"/>
              </a:ext>
            </a:extLst>
          </p:cNvPr>
          <p:cNvSpPr txBox="1"/>
          <p:nvPr/>
        </p:nvSpPr>
        <p:spPr>
          <a:xfrm>
            <a:off x="6744637" y="1124791"/>
            <a:ext cx="341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800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&lt;Implementation&gt;</a:t>
            </a:r>
            <a:endParaRPr kumimoji="1" lang="x-none" altLang="en-US" sz="2800" b="1" dirty="0">
              <a:solidFill>
                <a:srgbClr val="41197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오른쪽 화살표[R] 12">
            <a:extLst>
              <a:ext uri="{FF2B5EF4-FFF2-40B4-BE49-F238E27FC236}">
                <a16:creationId xmlns:a16="http://schemas.microsoft.com/office/drawing/2014/main" xmlns="" id="{3AE5DC00-57DB-49C6-B7A0-16159F8401F0}"/>
              </a:ext>
            </a:extLst>
          </p:cNvPr>
          <p:cNvSpPr/>
          <p:nvPr/>
        </p:nvSpPr>
        <p:spPr>
          <a:xfrm>
            <a:off x="5620988" y="3274692"/>
            <a:ext cx="839189" cy="855887"/>
          </a:xfrm>
          <a:prstGeom prst="rightArrow">
            <a:avLst/>
          </a:prstGeom>
          <a:solidFill>
            <a:srgbClr val="B0A9FF"/>
          </a:solidFill>
          <a:ln>
            <a:solidFill>
              <a:srgbClr val="41197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B86DADF-88FA-4890-A230-9FCE99D6B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87" y="2223645"/>
            <a:ext cx="5250174" cy="29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9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Features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2. Projector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8DF9ADC-CDD1-4F70-87C8-E029C7EFBA8B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8D244C9-E2D7-43B6-9E95-9A09D175F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3" b="2081"/>
          <a:stretch/>
        </p:blipFill>
        <p:spPr>
          <a:xfrm>
            <a:off x="375293" y="1690688"/>
            <a:ext cx="5384239" cy="39263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5FD6743-EF69-41F0-B5D1-73956C399DA1}"/>
              </a:ext>
            </a:extLst>
          </p:cNvPr>
          <p:cNvSpPr txBox="1"/>
          <p:nvPr/>
        </p:nvSpPr>
        <p:spPr>
          <a:xfrm>
            <a:off x="6096000" y="2274838"/>
            <a:ext cx="58743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유저는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Youtube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Twitch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같은 다른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플랫폼으로부터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일반 비디오나 스트리밍 비디오를 가져옵니다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해당 비디오화면은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미팅룸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 모든 유저들에게 동일합니다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endParaRPr kumimoji="1" lang="en-US" altLang="x-none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</a:t>
            </a:r>
            <a:r>
              <a:rPr kumimoji="1" lang="en-US" altLang="x-none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Projector</a:t>
            </a:r>
            <a:r>
              <a:rPr kumimoji="1" lang="x-none" altLang="en-US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통해 유저가 할 수 있는 것</a:t>
            </a:r>
            <a:r>
              <a:rPr kumimoji="1" lang="en-US" altLang="ko-KR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 공유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발표 가능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강의 시청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미팅룸을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공부공간으로 활용 가능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x-none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92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Features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2. Projector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8DF9ADC-CDD1-4F70-87C8-E029C7EFBA8B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6F98F82-0746-4505-9A6A-64E8A1F1730B}"/>
              </a:ext>
            </a:extLst>
          </p:cNvPr>
          <p:cNvSpPr txBox="1"/>
          <p:nvPr/>
        </p:nvSpPr>
        <p:spPr>
          <a:xfrm>
            <a:off x="1277887" y="4512623"/>
            <a:ext cx="46136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</a:t>
            </a:r>
            <a:r>
              <a:rPr kumimoji="1" lang="ko-KR" altLang="en-US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오직 </a:t>
            </a:r>
            <a:r>
              <a:rPr kumimoji="1" lang="en-US" altLang="ko-KR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meeting host</a:t>
            </a:r>
            <a:r>
              <a:rPr kumimoji="1" lang="ko-KR" altLang="en-US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만의 기능</a:t>
            </a:r>
            <a:r>
              <a:rPr kumimoji="1" lang="en-US" altLang="ko-KR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비디오의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입력창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재생바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반복재생을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다른 참가자들이 제어할 수 없도록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잠금설정할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수 있습니다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모든 참가자들이 제어할 수 있도록 잠금을 풀어놓을 수도 있습니다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en-US" altLang="x-none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kumimoji="1" lang="en-US" altLang="x-none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FC048A2-7F38-4B4F-A280-4E0F63275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01" y="1072284"/>
            <a:ext cx="8505533" cy="3440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A994A5F-BF92-469A-B92A-A1AFFD217181}"/>
              </a:ext>
            </a:extLst>
          </p:cNvPr>
          <p:cNvSpPr txBox="1"/>
          <p:nvPr/>
        </p:nvSpPr>
        <p:spPr>
          <a:xfrm>
            <a:off x="6096000" y="4512623"/>
            <a:ext cx="4613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</a:t>
            </a:r>
            <a:r>
              <a:rPr kumimoji="1" lang="ko-KR" altLang="en-US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모든 </a:t>
            </a:r>
            <a:r>
              <a:rPr kumimoji="1" lang="en-US" altLang="ko-KR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meeting user</a:t>
            </a:r>
            <a:r>
              <a:rPr kumimoji="1" lang="ko-KR" altLang="en-US" b="1" dirty="0" err="1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위한 기능</a:t>
            </a:r>
            <a:r>
              <a:rPr kumimoji="1" lang="en-US" altLang="ko-KR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비디오의 정보를 확인할 수 있습니다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각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유저마다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연결이 불안정하다면 비디오를 다시 불러올 수 있습니다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각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유저마다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비디오 소리를 조정할 수 있습니다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x-none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Host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잠금설정하지 않았다면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재생바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반복재생을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제어할 수 있습니다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en-US" altLang="x-none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8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Features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2. Projector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8DF9ADC-CDD1-4F70-87C8-E029C7EFBA8B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막힌 원호[B] 13">
            <a:extLst>
              <a:ext uri="{FF2B5EF4-FFF2-40B4-BE49-F238E27FC236}">
                <a16:creationId xmlns:a16="http://schemas.microsoft.com/office/drawing/2014/main" xmlns="" id="{AC0C4E71-0108-4280-8C1B-8FC45444D1C1}"/>
              </a:ext>
            </a:extLst>
          </p:cNvPr>
          <p:cNvSpPr/>
          <p:nvPr/>
        </p:nvSpPr>
        <p:spPr>
          <a:xfrm rot="10800000">
            <a:off x="3489021" y="1553237"/>
            <a:ext cx="3194462" cy="3194462"/>
          </a:xfrm>
          <a:prstGeom prst="blockArc">
            <a:avLst/>
          </a:prstGeom>
          <a:solidFill>
            <a:srgbClr val="C2C2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67ACA22-339D-4101-BC55-E0888160785A}"/>
              </a:ext>
            </a:extLst>
          </p:cNvPr>
          <p:cNvSpPr txBox="1"/>
          <p:nvPr/>
        </p:nvSpPr>
        <p:spPr>
          <a:xfrm>
            <a:off x="643958" y="4760258"/>
            <a:ext cx="52476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000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 Interaction with ”Pen” system</a:t>
            </a:r>
            <a:endParaRPr kumimoji="1" lang="en-US" altLang="x-none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투명한 </a:t>
            </a:r>
            <a:r>
              <a:rPr kumimoji="1" lang="en-US" altLang="x-none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Cube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projector screen</a:t>
            </a:r>
            <a:r>
              <a:rPr kumimoji="1" lang="en-US" altLang="x-none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앞에 두어 벽처럼 인식할 수 있도록 조정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큐브의 두께를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0.01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주어 공간감이 없도록 배치</a:t>
            </a:r>
            <a:endParaRPr kumimoji="1" lang="en-US" altLang="x-none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막힌 원호[B] 4">
            <a:extLst>
              <a:ext uri="{FF2B5EF4-FFF2-40B4-BE49-F238E27FC236}">
                <a16:creationId xmlns:a16="http://schemas.microsoft.com/office/drawing/2014/main" xmlns="" id="{AD492161-2A07-42B6-84C9-13130D81D39C}"/>
              </a:ext>
            </a:extLst>
          </p:cNvPr>
          <p:cNvSpPr/>
          <p:nvPr/>
        </p:nvSpPr>
        <p:spPr>
          <a:xfrm>
            <a:off x="3489021" y="1455912"/>
            <a:ext cx="3194462" cy="3194462"/>
          </a:xfrm>
          <a:prstGeom prst="blockArc">
            <a:avLst/>
          </a:prstGeom>
          <a:solidFill>
            <a:srgbClr val="B0A9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CA5A0BD-4C50-4DFD-A300-FE930221A144}"/>
              </a:ext>
            </a:extLst>
          </p:cNvPr>
          <p:cNvSpPr/>
          <p:nvPr/>
        </p:nvSpPr>
        <p:spPr>
          <a:xfrm>
            <a:off x="6971574" y="1607241"/>
            <a:ext cx="445068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x-none" sz="2000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Open-source </a:t>
            </a:r>
            <a:r>
              <a:rPr kumimoji="1" lang="ko-KR" altLang="en-US" sz="2000" b="1" dirty="0">
                <a:solidFill>
                  <a:srgbClr val="4119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</a:t>
            </a:r>
            <a:endParaRPr kumimoji="1" lang="en-US" altLang="x-none" sz="2000" b="1" dirty="0">
              <a:solidFill>
                <a:srgbClr val="41197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x-none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UdonSharp</a:t>
            </a:r>
            <a:r>
              <a:rPr kumimoji="1" lang="en-US" altLang="x-none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en-US" altLang="x-none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USharpVideo</a:t>
            </a:r>
            <a:endParaRPr kumimoji="1" lang="en-US" altLang="x-none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해당 오픈소스의 설정을 수정하여 사용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x-none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(video volume, design, position)</a:t>
            </a:r>
            <a:endParaRPr lang="x-none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8676A64A-ED1F-432C-ADF2-CC950E3B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814" y="3053143"/>
            <a:ext cx="2000692" cy="10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5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3. Calendar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Picture 2" descr="C:\Users\N750J\Pictures\VRChat\2021-12\VRChat_1920x1080_2021-12-01_05-27-20.294.png">
            <a:extLst>
              <a:ext uri="{FF2B5EF4-FFF2-40B4-BE49-F238E27FC236}">
                <a16:creationId xmlns:a16="http://schemas.microsoft.com/office/drawing/2014/main" xmlns="" id="{0AB23DA3-B609-493D-86F3-0D8417C88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1" t="13151" r="31517" b="15261"/>
          <a:stretch/>
        </p:blipFill>
        <p:spPr bwMode="auto">
          <a:xfrm>
            <a:off x="7253168" y="1984640"/>
            <a:ext cx="3008127" cy="323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222F24-0ECA-4AA9-B9E1-10E48B6B249A}"/>
              </a:ext>
            </a:extLst>
          </p:cNvPr>
          <p:cNvSpPr txBox="1"/>
          <p:nvPr/>
        </p:nvSpPr>
        <p:spPr>
          <a:xfrm>
            <a:off x="7822598" y="5410123"/>
            <a:ext cx="1848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특징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indent="-285750"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달력 넘기기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indent="-285750"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오늘 날짜 표시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8FDC650A-A068-4FE2-929D-85A00DCC0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9" t="37314" r="5845" b="6850"/>
          <a:stretch/>
        </p:blipFill>
        <p:spPr bwMode="auto">
          <a:xfrm>
            <a:off x="427268" y="2501153"/>
            <a:ext cx="6291269" cy="1876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AF67900-0B88-46E8-8948-E519251985F6}"/>
              </a:ext>
            </a:extLst>
          </p:cNvPr>
          <p:cNvSpPr txBox="1"/>
          <p:nvPr/>
        </p:nvSpPr>
        <p:spPr>
          <a:xfrm>
            <a:off x="2853193" y="5410124"/>
            <a:ext cx="1571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특징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indent="-285750"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달력 넘기기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indent="-285750"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스케줄링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2E5E628-9E60-4635-8629-7273D4BC06FB}"/>
              </a:ext>
            </a:extLst>
          </p:cNvPr>
          <p:cNvSpPr txBox="1"/>
          <p:nvPr/>
        </p:nvSpPr>
        <p:spPr>
          <a:xfrm>
            <a:off x="3249719" y="1174995"/>
            <a:ext cx="1005403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8E7608-16B6-4547-A4DF-EAFBE40CF439}"/>
              </a:ext>
            </a:extLst>
          </p:cNvPr>
          <p:cNvSpPr txBox="1"/>
          <p:nvPr/>
        </p:nvSpPr>
        <p:spPr>
          <a:xfrm>
            <a:off x="7918265" y="1174995"/>
            <a:ext cx="1005403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874886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3. Calendar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Picture 2" descr="C:\Users\N750J\Pictures\VRChat\2021-12\VRChat_1920x1080_2021-12-01_05-27-20.294.png">
            <a:extLst>
              <a:ext uri="{FF2B5EF4-FFF2-40B4-BE49-F238E27FC236}">
                <a16:creationId xmlns:a16="http://schemas.microsoft.com/office/drawing/2014/main" xmlns="" id="{89D24484-4733-4EDD-832C-48E38B3AD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1" t="13151" r="31517" b="15261"/>
          <a:stretch/>
        </p:blipFill>
        <p:spPr bwMode="auto">
          <a:xfrm>
            <a:off x="3970790" y="2025222"/>
            <a:ext cx="3319011" cy="357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0E328A1-69A3-4E7F-AD1F-0BAEA36BDFEB}"/>
              </a:ext>
            </a:extLst>
          </p:cNvPr>
          <p:cNvSpPr/>
          <p:nvPr/>
        </p:nvSpPr>
        <p:spPr>
          <a:xfrm>
            <a:off x="4114807" y="2069621"/>
            <a:ext cx="2952328" cy="7476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AFD12C7-69CB-4A25-B4EA-78303D352676}"/>
              </a:ext>
            </a:extLst>
          </p:cNvPr>
          <p:cNvSpPr/>
          <p:nvPr/>
        </p:nvSpPr>
        <p:spPr>
          <a:xfrm>
            <a:off x="4114807" y="2867062"/>
            <a:ext cx="2952328" cy="2542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94C0FBE-7B74-4E4F-BD6C-F58A545A80BB}"/>
              </a:ext>
            </a:extLst>
          </p:cNvPr>
          <p:cNvSpPr/>
          <p:nvPr/>
        </p:nvSpPr>
        <p:spPr>
          <a:xfrm>
            <a:off x="4731496" y="2279181"/>
            <a:ext cx="288032" cy="2880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6E3CBAE-781A-4419-9BA3-AED50A96D1AD}"/>
              </a:ext>
            </a:extLst>
          </p:cNvPr>
          <p:cNvSpPr/>
          <p:nvPr/>
        </p:nvSpPr>
        <p:spPr>
          <a:xfrm>
            <a:off x="6192587" y="2299449"/>
            <a:ext cx="288032" cy="2880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916C304-4B14-41A9-8C20-4A537CE55E02}"/>
              </a:ext>
            </a:extLst>
          </p:cNvPr>
          <p:cNvSpPr txBox="1"/>
          <p:nvPr/>
        </p:nvSpPr>
        <p:spPr>
          <a:xfrm>
            <a:off x="7715207" y="2279181"/>
            <a:ext cx="87235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윗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패널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DAAD41A-4871-487F-BCFC-E4791FB99F0E}"/>
              </a:ext>
            </a:extLst>
          </p:cNvPr>
          <p:cNvSpPr txBox="1"/>
          <p:nvPr/>
        </p:nvSpPr>
        <p:spPr>
          <a:xfrm>
            <a:off x="7793113" y="3105342"/>
            <a:ext cx="107753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날짜 패널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5C0936C-EB71-4B66-B2AF-71071D6E955B}"/>
              </a:ext>
            </a:extLst>
          </p:cNvPr>
          <p:cNvSpPr txBox="1"/>
          <p:nvPr/>
        </p:nvSpPr>
        <p:spPr>
          <a:xfrm>
            <a:off x="6112369" y="1495516"/>
            <a:ext cx="107753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다음 버튼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25C6C05-92D2-4C88-A2AC-75BC4CCEBB15}"/>
              </a:ext>
            </a:extLst>
          </p:cNvPr>
          <p:cNvSpPr txBox="1"/>
          <p:nvPr/>
        </p:nvSpPr>
        <p:spPr>
          <a:xfrm>
            <a:off x="3713944" y="1495516"/>
            <a:ext cx="107753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이전 버튼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0BE4C5C-F5B7-4854-9368-159A0202CD49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>
            <a:off x="4252714" y="1909540"/>
            <a:ext cx="622798" cy="369641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B7322214-7362-4879-9942-8D1AC16AD068}"/>
              </a:ext>
            </a:extLst>
          </p:cNvPr>
          <p:cNvCxnSpPr>
            <a:stCxn id="16" idx="2"/>
            <a:endCxn id="13" idx="0"/>
          </p:cNvCxnSpPr>
          <p:nvPr/>
        </p:nvCxnSpPr>
        <p:spPr>
          <a:xfrm flipH="1">
            <a:off x="6336603" y="1909540"/>
            <a:ext cx="314536" cy="38990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7CBAD629-DB29-4F52-BDE2-07C7D1119871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7067135" y="2443466"/>
            <a:ext cx="648072" cy="4272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37286F00-595B-4499-A56B-A00512951EE9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7067135" y="3290008"/>
            <a:ext cx="725978" cy="2234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67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3. Calendar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Picture 2" descr="C:\Users\N750J\Pictures\VRChat\2021-12\VRChat_1920x1080_2021-12-01_05-27-20.294.png">
            <a:extLst>
              <a:ext uri="{FF2B5EF4-FFF2-40B4-BE49-F238E27FC236}">
                <a16:creationId xmlns:a16="http://schemas.microsoft.com/office/drawing/2014/main" xmlns="" id="{AA02170B-C627-49C7-82E2-7E63603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1" t="13151" r="31517" b="15261"/>
          <a:stretch/>
        </p:blipFill>
        <p:spPr bwMode="auto">
          <a:xfrm>
            <a:off x="4613947" y="2155323"/>
            <a:ext cx="2675854" cy="28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N750J\Pictures\VRChat\2021-12\VRChat_1920x1080_2021-12-01_05-27-34.715.png">
            <a:extLst>
              <a:ext uri="{FF2B5EF4-FFF2-40B4-BE49-F238E27FC236}">
                <a16:creationId xmlns:a16="http://schemas.microsoft.com/office/drawing/2014/main" xmlns="" id="{3018CCB6-D08B-4ED0-9A0B-BC7DFD69F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9" t="13208" r="31607" b="15681"/>
          <a:stretch/>
        </p:blipFill>
        <p:spPr bwMode="auto">
          <a:xfrm>
            <a:off x="7494266" y="2154338"/>
            <a:ext cx="2661083" cy="287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N750J\Pictures\VRChat\2021-12\VRChat_1920x1080_2021-12-01_05-27-28.020.png">
            <a:extLst>
              <a:ext uri="{FF2B5EF4-FFF2-40B4-BE49-F238E27FC236}">
                <a16:creationId xmlns:a16="http://schemas.microsoft.com/office/drawing/2014/main" xmlns="" id="{979C6D2B-A3F8-416A-9371-016A7C013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4" t="13205" r="30951" b="15843"/>
          <a:stretch/>
        </p:blipFill>
        <p:spPr bwMode="auto">
          <a:xfrm>
            <a:off x="1733626" y="2155323"/>
            <a:ext cx="2659684" cy="28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5CB8BFA6-1887-4151-B06F-DD265F75B1F7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flipH="1">
            <a:off x="4393310" y="3594644"/>
            <a:ext cx="22063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E19BA704-0D4F-4337-91BF-68FC0A5820A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7289801" y="3594151"/>
            <a:ext cx="204465" cy="49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69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08903" y="608062"/>
            <a:ext cx="11650868" cy="59497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461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8903" y="319508"/>
            <a:ext cx="2824822" cy="590019"/>
          </a:xfrm>
          <a:prstGeom prst="roundRect">
            <a:avLst>
              <a:gd name="adj" fmla="val 0"/>
            </a:avLst>
          </a:prstGeom>
          <a:solidFill>
            <a:srgbClr val="442CA4"/>
          </a:solidFill>
          <a:ln>
            <a:noFill/>
          </a:ln>
          <a:effectLst>
            <a:outerShdw blurRad="444500" dist="101600" dir="2700000" sx="95000" sy="95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Index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195002" y="782249"/>
            <a:ext cx="216243" cy="70767"/>
            <a:chOff x="553018" y="596815"/>
            <a:chExt cx="180000" cy="58906"/>
          </a:xfrm>
          <a:solidFill>
            <a:srgbClr val="18C1D4"/>
          </a:solidFill>
        </p:grpSpPr>
        <p:sp>
          <p:nvSpPr>
            <p:cNvPr id="22" name="직사각형 21"/>
            <p:cNvSpPr/>
            <p:nvPr/>
          </p:nvSpPr>
          <p:spPr>
            <a:xfrm>
              <a:off x="553018" y="596815"/>
              <a:ext cx="72000" cy="10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53018" y="620868"/>
              <a:ext cx="144000" cy="10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53018" y="644921"/>
              <a:ext cx="180000" cy="10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3133725" y="319508"/>
            <a:ext cx="338797" cy="294589"/>
          </a:xfrm>
          <a:prstGeom prst="roundRect">
            <a:avLst>
              <a:gd name="adj" fmla="val 0"/>
            </a:avLst>
          </a:prstGeom>
          <a:solidFill>
            <a:srgbClr val="18C1D4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xmlns="" id="{3CCEB6CF-BDAC-42FC-BC45-84EAED3DBF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0590" y="533358"/>
            <a:ext cx="187822" cy="149408"/>
            <a:chOff x="6124" y="305"/>
            <a:chExt cx="841" cy="669"/>
          </a:xfrm>
          <a:solidFill>
            <a:schemeClr val="bg1"/>
          </a:solidFill>
        </p:grpSpPr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E19326C7-598E-448A-BB4B-EB3536BE9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3417072" y="603148"/>
            <a:ext cx="8532000" cy="0"/>
          </a:xfrm>
          <a:prstGeom prst="line">
            <a:avLst/>
          </a:prstGeom>
          <a:ln>
            <a:solidFill>
              <a:srgbClr val="18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435674-D84F-4CF8-A531-DC18774C39B1}"/>
              </a:ext>
            </a:extLst>
          </p:cNvPr>
          <p:cNvSpPr txBox="1"/>
          <p:nvPr/>
        </p:nvSpPr>
        <p:spPr>
          <a:xfrm>
            <a:off x="1120347" y="1263106"/>
            <a:ext cx="6381750" cy="440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Overview</a:t>
            </a:r>
          </a:p>
          <a:p>
            <a:r>
              <a:rPr lang="en-US" altLang="ko-KR" sz="2400" b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   </a:t>
            </a:r>
            <a:r>
              <a:rPr lang="en-US" altLang="ko-KR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- </a:t>
            </a:r>
            <a:r>
              <a:rPr lang="en-US" altLang="ko-KR" b="1" kern="0" dirty="0" err="1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VRoom</a:t>
            </a:r>
            <a:r>
              <a:rPr lang="en-US" altLang="ko-KR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 </a:t>
            </a:r>
            <a:r>
              <a:rPr lang="ko-KR" altLang="en-US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소개</a:t>
            </a:r>
            <a:endParaRPr lang="en-US" altLang="ko-KR" b="1" kern="0" dirty="0">
              <a:solidFill>
                <a:schemeClr val="bg2">
                  <a:lumMod val="25000"/>
                </a:schemeClr>
              </a:solidFill>
              <a:latin typeface="+mj-lt"/>
              <a:ea typeface="하나 L" panose="02020603020101020101" pitchFamily="18" charset="-127"/>
            </a:endParaRPr>
          </a:p>
          <a:p>
            <a:r>
              <a:rPr lang="en-US" altLang="ko-KR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    - </a:t>
            </a:r>
            <a:r>
              <a:rPr lang="ko-KR" altLang="en-US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기대효과</a:t>
            </a:r>
            <a:endParaRPr lang="en-US" altLang="ko-KR" b="1" kern="0" dirty="0">
              <a:solidFill>
                <a:schemeClr val="bg2">
                  <a:lumMod val="25000"/>
                </a:schemeClr>
              </a:solidFill>
              <a:latin typeface="+mj-lt"/>
              <a:ea typeface="하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    - </a:t>
            </a:r>
            <a:r>
              <a:rPr lang="ko-KR" altLang="en-US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개발 환경</a:t>
            </a:r>
            <a:endParaRPr lang="en-US" altLang="ko-KR" b="1" kern="0" dirty="0">
              <a:solidFill>
                <a:schemeClr val="bg2">
                  <a:lumMod val="25000"/>
                </a:schemeClr>
              </a:solidFill>
              <a:latin typeface="+mj-lt"/>
              <a:ea typeface="하나 L" panose="02020603020101020101" pitchFamily="18" charset="-127"/>
            </a:endParaRPr>
          </a:p>
          <a:p>
            <a:r>
              <a:rPr lang="en-US" altLang="ko-KR" sz="2400" b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2. Features &amp; Implementations</a:t>
            </a:r>
          </a:p>
          <a:p>
            <a:r>
              <a:rPr lang="en-US" altLang="ko-KR" sz="2400" b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 </a:t>
            </a:r>
            <a:r>
              <a:rPr lang="en-US" altLang="ko-KR" sz="2400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  </a:t>
            </a:r>
            <a:r>
              <a:rPr lang="en-US" altLang="ko-KR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- Pen</a:t>
            </a:r>
          </a:p>
          <a:p>
            <a:r>
              <a:rPr lang="en-US" altLang="ko-KR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    - Projector</a:t>
            </a:r>
          </a:p>
          <a:p>
            <a:r>
              <a:rPr lang="en-US" altLang="ko-KR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    - Calendar</a:t>
            </a:r>
          </a:p>
          <a:p>
            <a:r>
              <a:rPr lang="en-US" altLang="ko-KR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    - Whisper zone</a:t>
            </a:r>
          </a:p>
          <a:p>
            <a:r>
              <a:rPr lang="en-US" altLang="ko-KR" b="1" kern="0" dirty="0">
                <a:solidFill>
                  <a:schemeClr val="bg2">
                    <a:lumMod val="25000"/>
                  </a:schemeClr>
                </a:solidFill>
                <a:latin typeface="+mj-lt"/>
                <a:ea typeface="하나 L" panose="02020603020101020101" pitchFamily="18" charset="-127"/>
              </a:rPr>
              <a:t>    - Avatar</a:t>
            </a:r>
            <a:endParaRPr lang="en-US" altLang="ko-KR" sz="2400" b="1" kern="0" dirty="0">
              <a:solidFill>
                <a:schemeClr val="bg2">
                  <a:lumMod val="25000"/>
                </a:schemeClr>
              </a:solidFill>
              <a:latin typeface="+mj-lt"/>
              <a:ea typeface="하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3. Future works</a:t>
            </a:r>
          </a:p>
          <a:p>
            <a:pPr>
              <a:lnSpc>
                <a:spcPct val="150000"/>
              </a:lnSpc>
            </a:pPr>
            <a:r>
              <a:rPr lang="en-US" altLang="ko-KR" sz="2400" b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4. Comments</a:t>
            </a:r>
          </a:p>
        </p:txBody>
      </p:sp>
    </p:spTree>
    <p:extLst>
      <p:ext uri="{BB962C8B-B14F-4D97-AF65-F5344CB8AC3E}">
        <p14:creationId xmlns:p14="http://schemas.microsoft.com/office/powerpoint/2010/main" val="3927890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3. Calendar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15971A3B-858E-4F6C-82E2-AA93701D0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012" y="1947611"/>
            <a:ext cx="864096" cy="1042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23126D-156C-42D5-AC85-EDD794649A52}"/>
              </a:ext>
            </a:extLst>
          </p:cNvPr>
          <p:cNvSpPr txBox="1"/>
          <p:nvPr/>
        </p:nvSpPr>
        <p:spPr>
          <a:xfrm>
            <a:off x="9329108" y="1947611"/>
            <a:ext cx="163166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Calendar.prefab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CEF7489B-A5B1-4923-AD5B-FA5F8AD2C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83" y="3529740"/>
            <a:ext cx="864096" cy="1083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EA2A00C-94EF-4E8D-AA09-FA6790B57557}"/>
              </a:ext>
            </a:extLst>
          </p:cNvPr>
          <p:cNvSpPr txBox="1"/>
          <p:nvPr/>
        </p:nvSpPr>
        <p:spPr>
          <a:xfrm>
            <a:off x="9364535" y="3529740"/>
            <a:ext cx="149669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Calendar.asset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5122CEC-977E-4B6B-A00B-7DABF2D6352F}"/>
              </a:ext>
            </a:extLst>
          </p:cNvPr>
          <p:cNvSpPr txBox="1"/>
          <p:nvPr/>
        </p:nvSpPr>
        <p:spPr>
          <a:xfrm>
            <a:off x="574441" y="1366876"/>
            <a:ext cx="3908442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직접 구현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UdonGraph</a:t>
            </a:r>
            <a:endParaRPr lang="ko-KR" alt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C908D6A-9484-49FD-973A-F652A1ACB5FB}"/>
              </a:ext>
            </a:extLst>
          </p:cNvPr>
          <p:cNvSpPr/>
          <p:nvPr/>
        </p:nvSpPr>
        <p:spPr>
          <a:xfrm>
            <a:off x="574441" y="2316943"/>
            <a:ext cx="7560156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이전 버튼과 다음 버튼을 누를 때 달력이 넘어가는 기능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현재 시각 기준으로 이번 달의 달력을 설정할 때 오늘 날짜를 표시하는 기능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모델링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Unity UI (Canvas + Text + Button)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달력 공유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이벤트 기반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중앙집중식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펜과 상호작용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Box Collider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43492F2C-FD51-4F12-909C-422D58ADD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676" y="2316943"/>
            <a:ext cx="12287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7865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4. Whisper zone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8DD639B-FB1D-414F-9217-51FFB6314C06}"/>
              </a:ext>
            </a:extLst>
          </p:cNvPr>
          <p:cNvSpPr/>
          <p:nvPr/>
        </p:nvSpPr>
        <p:spPr>
          <a:xfrm>
            <a:off x="922568" y="4827224"/>
            <a:ext cx="7847999" cy="9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Whisper zone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안에 위치한 사용자들과 회의실 내에 사용자들 간의 목소리 차단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Zone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안에서 소수만 별도로 회의 진행 가능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D55FFD90-8C1E-45E2-B624-09DC7A8C23C3}"/>
              </a:ext>
            </a:extLst>
          </p:cNvPr>
          <p:cNvGrpSpPr/>
          <p:nvPr/>
        </p:nvGrpSpPr>
        <p:grpSpPr>
          <a:xfrm>
            <a:off x="5588218" y="1584726"/>
            <a:ext cx="5548802" cy="3153151"/>
            <a:chOff x="672537" y="1166033"/>
            <a:chExt cx="5548802" cy="3153151"/>
          </a:xfrm>
        </p:grpSpPr>
        <p:pic>
          <p:nvPicPr>
            <p:cNvPr id="9" name="그림 8" descr="실내, 벽, 천장, 작업대이(가) 표시된 사진&#10;&#10;자동 생성된 설명">
              <a:extLst>
                <a:ext uri="{FF2B5EF4-FFF2-40B4-BE49-F238E27FC236}">
                  <a16:creationId xmlns:a16="http://schemas.microsoft.com/office/drawing/2014/main" xmlns="" id="{CCC8F26B-C65F-4D10-9196-E71EC156B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86" r="19115" b="16800"/>
            <a:stretch/>
          </p:blipFill>
          <p:spPr>
            <a:xfrm>
              <a:off x="672537" y="1166033"/>
              <a:ext cx="5548802" cy="3153151"/>
            </a:xfrm>
            <a:prstGeom prst="rect">
              <a:avLst/>
            </a:prstGeom>
          </p:spPr>
        </p:pic>
        <p:sp>
          <p:nvSpPr>
            <p:cNvPr id="12" name="오른쪽 대괄호 11">
              <a:extLst>
                <a:ext uri="{FF2B5EF4-FFF2-40B4-BE49-F238E27FC236}">
                  <a16:creationId xmlns:a16="http://schemas.microsoft.com/office/drawing/2014/main" xmlns="" id="{FF7B9538-3175-44FE-939F-C74C38CD53E6}"/>
                </a:ext>
              </a:extLst>
            </p:cNvPr>
            <p:cNvSpPr/>
            <p:nvPr/>
          </p:nvSpPr>
          <p:spPr>
            <a:xfrm rot="5400000">
              <a:off x="2912333" y="2725825"/>
              <a:ext cx="190236" cy="2340531"/>
            </a:xfrm>
            <a:prstGeom prst="rightBracket">
              <a:avLst>
                <a:gd name="adj" fmla="val 98849"/>
              </a:avLst>
            </a:prstGeom>
            <a:ln w="28575">
              <a:solidFill>
                <a:srgbClr val="18C1D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08529A1-BD86-4904-9851-A526B1450ECE}"/>
              </a:ext>
            </a:extLst>
          </p:cNvPr>
          <p:cNvCxnSpPr>
            <a:cxnSpLocks/>
          </p:cNvCxnSpPr>
          <p:nvPr/>
        </p:nvCxnSpPr>
        <p:spPr>
          <a:xfrm flipH="1">
            <a:off x="3982452" y="4275678"/>
            <a:ext cx="2787192" cy="0"/>
          </a:xfrm>
          <a:prstGeom prst="line">
            <a:avLst/>
          </a:prstGeom>
          <a:ln w="38100">
            <a:solidFill>
              <a:srgbClr val="18C1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338A624-047B-4409-BA35-5DDF2BF4C281}"/>
              </a:ext>
            </a:extLst>
          </p:cNvPr>
          <p:cNvSpPr txBox="1"/>
          <p:nvPr/>
        </p:nvSpPr>
        <p:spPr>
          <a:xfrm>
            <a:off x="922568" y="3851744"/>
            <a:ext cx="305988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Whisper Zone</a:t>
            </a:r>
          </a:p>
        </p:txBody>
      </p:sp>
    </p:spTree>
    <p:extLst>
      <p:ext uri="{BB962C8B-B14F-4D97-AF65-F5344CB8AC3E}">
        <p14:creationId xmlns:p14="http://schemas.microsoft.com/office/powerpoint/2010/main" val="4045001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4. Whisper zone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 descr="벽, 실내, 테이블이(가) 표시된 사진&#10;&#10;자동 생성된 설명">
            <a:extLst>
              <a:ext uri="{FF2B5EF4-FFF2-40B4-BE49-F238E27FC236}">
                <a16:creationId xmlns:a16="http://schemas.microsoft.com/office/drawing/2014/main" xmlns="" id="{4739E2A9-4D4A-41CF-A613-483D0B45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683" y="1383375"/>
            <a:ext cx="5174823" cy="3670039"/>
          </a:xfrm>
          <a:prstGeom prst="rect">
            <a:avLst/>
          </a:prstGeom>
        </p:spPr>
      </p:pic>
      <p:pic>
        <p:nvPicPr>
          <p:cNvPr id="10" name="그림 9" descr="벽, 실내, 천장, 테이블이(가) 표시된 사진&#10;&#10;자동 생성된 설명">
            <a:extLst>
              <a:ext uri="{FF2B5EF4-FFF2-40B4-BE49-F238E27FC236}">
                <a16:creationId xmlns:a16="http://schemas.microsoft.com/office/drawing/2014/main" xmlns="" id="{1FE354F0-FB49-454D-8452-9644EFA6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0" y="1382062"/>
            <a:ext cx="5137153" cy="36713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0E1B8FB-E1B7-44F4-8D74-9199A3EA0321}"/>
              </a:ext>
            </a:extLst>
          </p:cNvPr>
          <p:cNvSpPr/>
          <p:nvPr/>
        </p:nvSpPr>
        <p:spPr>
          <a:xfrm>
            <a:off x="591900" y="5474625"/>
            <a:ext cx="7849903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플레이어의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아바타가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Whisper Zone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안에 들어가면 자동으로 동작 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71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4. Whisper zone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CC2DF0D-BCE4-4897-A7ED-D490D3406FBA}"/>
              </a:ext>
            </a:extLst>
          </p:cNvPr>
          <p:cNvSpPr/>
          <p:nvPr/>
        </p:nvSpPr>
        <p:spPr>
          <a:xfrm>
            <a:off x="723343" y="1392572"/>
            <a:ext cx="795987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데모 영상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데모" descr="데모">
            <a:hlinkClick r:id="" action="ppaction://media"/>
            <a:extLst>
              <a:ext uri="{FF2B5EF4-FFF2-40B4-BE49-F238E27FC236}">
                <a16:creationId xmlns:a16="http://schemas.microsoft.com/office/drawing/2014/main" xmlns="" id="{32C54F2E-F55C-4C84-A1F2-BDEC6E150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4188" y="1321102"/>
            <a:ext cx="6333697" cy="47502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287682A-4103-4997-9150-3F24B1FFCBDC}"/>
              </a:ext>
            </a:extLst>
          </p:cNvPr>
          <p:cNvSpPr/>
          <p:nvPr/>
        </p:nvSpPr>
        <p:spPr>
          <a:xfrm>
            <a:off x="723343" y="2150140"/>
            <a:ext cx="3410382" cy="1491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whisper zone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밖에서 대화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2. whisper zone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안과 밖에서 대화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3. whisper zone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안에서 대화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EFD2416-8241-438F-977B-C517E3AE1304}"/>
              </a:ext>
            </a:extLst>
          </p:cNvPr>
          <p:cNvSpPr txBox="1"/>
          <p:nvPr/>
        </p:nvSpPr>
        <p:spPr>
          <a:xfrm>
            <a:off x="5819665" y="6430829"/>
            <a:ext cx="5934579" cy="402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*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한 컴퓨터에서 진행했기 때문에 말하는 목소리와 들리는 소리가 연달아 들립니다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525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4. Whisper zone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A417B7F-4609-41A2-8FAD-FDA6A655935F}"/>
              </a:ext>
            </a:extLst>
          </p:cNvPr>
          <p:cNvSpPr/>
          <p:nvPr/>
        </p:nvSpPr>
        <p:spPr>
          <a:xfrm>
            <a:off x="560369" y="1030950"/>
            <a:ext cx="2750389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Development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1C4D2AD-6471-4C33-97EB-B1ED09848E1D}"/>
              </a:ext>
            </a:extLst>
          </p:cNvPr>
          <p:cNvSpPr/>
          <p:nvPr/>
        </p:nvSpPr>
        <p:spPr>
          <a:xfrm>
            <a:off x="2354235" y="4400519"/>
            <a:ext cx="7603336" cy="1614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오픈 소스 활용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BetterAudio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라는 </a:t>
            </a:r>
            <a:r>
              <a:rPr lang="en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Udon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기반 </a:t>
            </a:r>
            <a:r>
              <a:rPr lang="en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vrchat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오픈소스를 사용하여 기능을 구현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플레이어의 음성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아바타 사운드 등을 제어하는 도구가 포함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FDE6D09-7051-42F7-9168-4A65B361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703" y="2086460"/>
            <a:ext cx="62484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7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4. Whisper zone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A417B7F-4609-41A2-8FAD-FDA6A655935F}"/>
              </a:ext>
            </a:extLst>
          </p:cNvPr>
          <p:cNvSpPr/>
          <p:nvPr/>
        </p:nvSpPr>
        <p:spPr>
          <a:xfrm>
            <a:off x="560369" y="1030950"/>
            <a:ext cx="2750389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Development</a:t>
            </a:r>
          </a:p>
        </p:txBody>
      </p:sp>
      <p:pic>
        <p:nvPicPr>
          <p:cNvPr id="14" name="그림 13" descr="텍스트, 표지판이(가) 표시된 사진&#10;&#10;자동 생성된 설명">
            <a:extLst>
              <a:ext uri="{FF2B5EF4-FFF2-40B4-BE49-F238E27FC236}">
                <a16:creationId xmlns:a16="http://schemas.microsoft.com/office/drawing/2014/main" xmlns="" id="{DB2B6A66-87EA-467B-BCC5-1525B165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5" y="4098137"/>
            <a:ext cx="5320325" cy="67185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3DCBA74-C5ED-456D-81FD-054BAFC8E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9687"/>
            <a:ext cx="5337558" cy="366139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74F68C7-9D4C-4DF5-8012-C6FB30B28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" y="4908685"/>
            <a:ext cx="5410200" cy="14478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BB62D1E-BC8E-4D70-814B-CDDCA1750EC2}"/>
              </a:ext>
            </a:extLst>
          </p:cNvPr>
          <p:cNvSpPr/>
          <p:nvPr/>
        </p:nvSpPr>
        <p:spPr>
          <a:xfrm>
            <a:off x="560369" y="1796018"/>
            <a:ext cx="4776052" cy="1624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Asset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BetterPlayerAudioController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VoiceOverrideArea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9442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5. Avatar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B28A8BC-D5D0-4447-B2F5-F8F28C57917E}"/>
              </a:ext>
            </a:extLst>
          </p:cNvPr>
          <p:cNvSpPr/>
          <p:nvPr/>
        </p:nvSpPr>
        <p:spPr>
          <a:xfrm>
            <a:off x="1032926" y="2220308"/>
            <a:ext cx="7847999" cy="9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이용자가 회의에 적합한 아바타로 참여할 수 있도록 심플한 아바타를 배치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아바타를 클릭하여 해당 아바타로 변할 수 있음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B44EBDC-7E4F-4F74-A27B-8A5D0F4176E8}"/>
              </a:ext>
            </a:extLst>
          </p:cNvPr>
          <p:cNvSpPr txBox="1"/>
          <p:nvPr/>
        </p:nvSpPr>
        <p:spPr>
          <a:xfrm>
            <a:off x="1032926" y="1366876"/>
            <a:ext cx="305988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Avatar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D94A779-2FED-4110-936D-6B908D0BF995}"/>
              </a:ext>
            </a:extLst>
          </p:cNvPr>
          <p:cNvSpPr/>
          <p:nvPr/>
        </p:nvSpPr>
        <p:spPr>
          <a:xfrm>
            <a:off x="8408685" y="3677089"/>
            <a:ext cx="2750389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Development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658B47A-5C7B-421E-A957-EF6BA77E6EB2}"/>
              </a:ext>
            </a:extLst>
          </p:cNvPr>
          <p:cNvSpPr/>
          <p:nvPr/>
        </p:nvSpPr>
        <p:spPr>
          <a:xfrm>
            <a:off x="6581168" y="4384425"/>
            <a:ext cx="4577906" cy="9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Vrchat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제공하는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avatar prefab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적용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기본 아바타 사용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5A805D9-BF5B-43FD-9BE9-04574C15D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1" t="10384" r="9284" b="6440"/>
          <a:stretch/>
        </p:blipFill>
        <p:spPr>
          <a:xfrm>
            <a:off x="1032926" y="3638893"/>
            <a:ext cx="5063072" cy="282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1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2C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4500942" y="2874336"/>
            <a:ext cx="408641" cy="19144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442CA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0" y="3462403"/>
            <a:ext cx="96818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3852811" y="2338063"/>
            <a:ext cx="5619434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Future works</a:t>
            </a:r>
          </a:p>
        </p:txBody>
      </p:sp>
    </p:spTree>
    <p:extLst>
      <p:ext uri="{BB962C8B-B14F-4D97-AF65-F5344CB8AC3E}">
        <p14:creationId xmlns:p14="http://schemas.microsoft.com/office/powerpoint/2010/main" val="1268982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Future work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03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Future work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F29C21FB-FB0E-4614-99B1-6E17D7DDCE91}"/>
              </a:ext>
            </a:extLst>
          </p:cNvPr>
          <p:cNvGrpSpPr/>
          <p:nvPr/>
        </p:nvGrpSpPr>
        <p:grpSpPr>
          <a:xfrm>
            <a:off x="840624" y="1511048"/>
            <a:ext cx="8605128" cy="1107616"/>
            <a:chOff x="840624" y="1511048"/>
            <a:chExt cx="8605128" cy="1107616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C2FBF9E2-18C2-4371-872D-2F088E6D66F7}"/>
                </a:ext>
              </a:extLst>
            </p:cNvPr>
            <p:cNvCxnSpPr>
              <a:cxnSpLocks/>
            </p:cNvCxnSpPr>
            <p:nvPr/>
          </p:nvCxnSpPr>
          <p:spPr>
            <a:xfrm>
              <a:off x="840624" y="1586669"/>
              <a:ext cx="0" cy="1031995"/>
            </a:xfrm>
            <a:prstGeom prst="line">
              <a:avLst/>
            </a:prstGeom>
            <a:ln w="44450"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CF448838-706C-4F8F-9125-46F906A1F0B2}"/>
                </a:ext>
              </a:extLst>
            </p:cNvPr>
            <p:cNvSpPr txBox="1"/>
            <p:nvPr/>
          </p:nvSpPr>
          <p:spPr>
            <a:xfrm>
              <a:off x="840624" y="1511048"/>
              <a:ext cx="25500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</a:t>
              </a:r>
              <a:r>
                <a:rPr lang="en-US" altLang="ko-KR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인칭 시점 개발</a:t>
              </a:r>
              <a:endParaRPr lang="ko-KR" altLang="en-US" sz="24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A0BEB579-E8B8-4FE8-AE70-430F75D6BAD5}"/>
                </a:ext>
              </a:extLst>
            </p:cNvPr>
            <p:cNvSpPr txBox="1"/>
            <p:nvPr/>
          </p:nvSpPr>
          <p:spPr>
            <a:xfrm>
              <a:off x="1155611" y="2102212"/>
              <a:ext cx="82901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: VR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기기가 없는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데스크탑 이용자들의 편의를 위해 본인의 모습을 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3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인칭으로 볼 수 있는 기능 추가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3DE31DAA-1829-4A06-B6A7-C00D7C09F842}"/>
              </a:ext>
            </a:extLst>
          </p:cNvPr>
          <p:cNvGrpSpPr/>
          <p:nvPr/>
        </p:nvGrpSpPr>
        <p:grpSpPr>
          <a:xfrm>
            <a:off x="840624" y="3184400"/>
            <a:ext cx="8605128" cy="1107616"/>
            <a:chOff x="840624" y="1511048"/>
            <a:chExt cx="8605128" cy="1107616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492CDEA9-EE17-448B-AC67-DA0E4317E3F9}"/>
                </a:ext>
              </a:extLst>
            </p:cNvPr>
            <p:cNvCxnSpPr>
              <a:cxnSpLocks/>
            </p:cNvCxnSpPr>
            <p:nvPr/>
          </p:nvCxnSpPr>
          <p:spPr>
            <a:xfrm>
              <a:off x="840624" y="1586669"/>
              <a:ext cx="0" cy="1031995"/>
            </a:xfrm>
            <a:prstGeom prst="line">
              <a:avLst/>
            </a:prstGeom>
            <a:ln w="4445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2A933A2A-AE60-49B9-AEA0-F711E5196F57}"/>
                </a:ext>
              </a:extLst>
            </p:cNvPr>
            <p:cNvSpPr txBox="1"/>
            <p:nvPr/>
          </p:nvSpPr>
          <p:spPr>
            <a:xfrm>
              <a:off x="840624" y="1511048"/>
              <a:ext cx="25500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</a:t>
              </a:r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규모 확대</a:t>
              </a:r>
              <a:endParaRPr lang="ko-KR" altLang="en-US" sz="24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512BFC28-49F1-4711-B6BA-8D5329D4F3B0}"/>
                </a:ext>
              </a:extLst>
            </p:cNvPr>
            <p:cNvSpPr txBox="1"/>
            <p:nvPr/>
          </p:nvSpPr>
          <p:spPr>
            <a:xfrm>
              <a:off x="1155611" y="2102212"/>
              <a:ext cx="82901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: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현재보다 더 많은 인원이 원활하게 회의에 참여할 수 있도록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VRoom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의 규모 확대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0D708BFA-D1FB-46AF-8462-92AB45FF46BA}"/>
              </a:ext>
            </a:extLst>
          </p:cNvPr>
          <p:cNvGrpSpPr/>
          <p:nvPr/>
        </p:nvGrpSpPr>
        <p:grpSpPr>
          <a:xfrm>
            <a:off x="840624" y="4793144"/>
            <a:ext cx="8605128" cy="1107616"/>
            <a:chOff x="840624" y="1511048"/>
            <a:chExt cx="8605128" cy="1107616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F77C7F00-1F44-4DC7-9DEC-1C22B5BD1D58}"/>
                </a:ext>
              </a:extLst>
            </p:cNvPr>
            <p:cNvCxnSpPr>
              <a:cxnSpLocks/>
            </p:cNvCxnSpPr>
            <p:nvPr/>
          </p:nvCxnSpPr>
          <p:spPr>
            <a:xfrm>
              <a:off x="840624" y="1586669"/>
              <a:ext cx="0" cy="1031995"/>
            </a:xfrm>
            <a:prstGeom prst="line">
              <a:avLst/>
            </a:prstGeom>
            <a:ln w="44450"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66648108-3259-4213-8C93-531DF74F6B8E}"/>
                </a:ext>
              </a:extLst>
            </p:cNvPr>
            <p:cNvSpPr txBox="1"/>
            <p:nvPr/>
          </p:nvSpPr>
          <p:spPr>
            <a:xfrm>
              <a:off x="840624" y="1511048"/>
              <a:ext cx="25500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</a:t>
              </a:r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소회의실 추가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70E16BF3-0312-4CF3-BE41-57DF379293AD}"/>
                </a:ext>
              </a:extLst>
            </p:cNvPr>
            <p:cNvSpPr txBox="1"/>
            <p:nvPr/>
          </p:nvSpPr>
          <p:spPr>
            <a:xfrm>
              <a:off x="1155611" y="1921614"/>
              <a:ext cx="8290141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: Whisper zone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의 기능을 확장하여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VRoom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내에 별도의 방 생성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필요에 따라 분리된 방에서 동시에 여러 회의를 진행할 수 있도록 구현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642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584784"/>
            <a:ext cx="12021671" cy="6273216"/>
            <a:chOff x="0" y="584784"/>
            <a:chExt cx="12021671" cy="6273216"/>
          </a:xfrm>
        </p:grpSpPr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8604" y="584784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 rot="5400000">
              <a:off x="8698540" y="3798000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cxnSpLocks/>
            </p:cNvCxnSpPr>
            <p:nvPr/>
          </p:nvCxnSpPr>
          <p:spPr>
            <a:xfrm>
              <a:off x="0" y="965919"/>
              <a:ext cx="12021671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555241" y="132241"/>
            <a:ext cx="62513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000" b="1" i="1" kern="0" dirty="0" smtClean="0">
                <a:solidFill>
                  <a:srgbClr val="442CA4"/>
                </a:solidFill>
              </a:rPr>
              <a:t>Presentation</a:t>
            </a:r>
            <a:endParaRPr lang="en-US" altLang="ko-KR" sz="105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26" name="Picture 2" descr="C:\Users\N750J\Downloads\iOS 이미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88" y="1560491"/>
            <a:ext cx="5966691" cy="44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A417B7F-4609-41A2-8FAD-FDA6A655935F}"/>
              </a:ext>
            </a:extLst>
          </p:cNvPr>
          <p:cNvSpPr/>
          <p:nvPr/>
        </p:nvSpPr>
        <p:spPr>
          <a:xfrm>
            <a:off x="2767342" y="6061910"/>
            <a:ext cx="62268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반도체관 </a:t>
            </a:r>
            <a:r>
              <a:rPr lang="en-US" altLang="ko-KR" sz="28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VRoom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에서 발표 영상 제작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8798C0D-C202-43E4-93F3-E0E3AB4B1ACF}"/>
              </a:ext>
            </a:extLst>
          </p:cNvPr>
          <p:cNvSpPr txBox="1"/>
          <p:nvPr/>
        </p:nvSpPr>
        <p:spPr>
          <a:xfrm>
            <a:off x="5368812" y="1990020"/>
            <a:ext cx="128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시연자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992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2C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4500942" y="2874336"/>
            <a:ext cx="408641" cy="19144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442CA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0" y="3323450"/>
            <a:ext cx="82312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4115619" y="2207127"/>
            <a:ext cx="5619434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Overview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09482" y="3911007"/>
            <a:ext cx="6321757" cy="119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VRoom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기대효과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환경</a:t>
            </a: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7725883" y="3497828"/>
            <a:ext cx="408641" cy="19144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j-lt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373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584784"/>
            <a:ext cx="12021671" cy="6273216"/>
            <a:chOff x="0" y="584784"/>
            <a:chExt cx="12021671" cy="6273216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8604" y="584784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8540" y="3798000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cxnSpLocks/>
            </p:cNvCxnSpPr>
            <p:nvPr/>
          </p:nvCxnSpPr>
          <p:spPr>
            <a:xfrm>
              <a:off x="0" y="965919"/>
              <a:ext cx="12021671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555241" y="132241"/>
            <a:ext cx="62513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000" b="1" i="1" kern="0" dirty="0">
                <a:solidFill>
                  <a:srgbClr val="442CA4"/>
                </a:solidFill>
              </a:rPr>
              <a:t>Comment</a:t>
            </a:r>
            <a:endParaRPr lang="en-US" altLang="ko-KR" sz="105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6256DD65-D824-4B14-9067-6295075D4F9B}"/>
              </a:ext>
            </a:extLst>
          </p:cNvPr>
          <p:cNvGrpSpPr/>
          <p:nvPr/>
        </p:nvGrpSpPr>
        <p:grpSpPr>
          <a:xfrm>
            <a:off x="807991" y="1276661"/>
            <a:ext cx="4843653" cy="1280661"/>
            <a:chOff x="967382" y="1276661"/>
            <a:chExt cx="4843653" cy="1280661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23129A47-36A0-4264-8333-CFE5ED1B3257}"/>
                </a:ext>
              </a:extLst>
            </p:cNvPr>
            <p:cNvSpPr/>
            <p:nvPr/>
          </p:nvSpPr>
          <p:spPr>
            <a:xfrm>
              <a:off x="967384" y="1276661"/>
              <a:ext cx="1854638" cy="312537"/>
            </a:xfrm>
            <a:prstGeom prst="roundRect">
              <a:avLst>
                <a:gd name="adj" fmla="val 50000"/>
              </a:avLst>
            </a:prstGeom>
            <a:solidFill>
              <a:srgbClr val="18C1D4"/>
            </a:solidFill>
            <a:ln>
              <a:solidFill>
                <a:srgbClr val="18C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김진웅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D8798C0D-C202-43E4-93F3-E0E3AB4B1ACF}"/>
                </a:ext>
              </a:extLst>
            </p:cNvPr>
            <p:cNvSpPr txBox="1"/>
            <p:nvPr/>
          </p:nvSpPr>
          <p:spPr>
            <a:xfrm>
              <a:off x="967382" y="1603215"/>
              <a:ext cx="48436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경험해 보지 못한 소프트웨어와 주제로 팀을 이루어 문서 작성과 개발을 하는 소프트웨어 프로젝트에서 무엇을 어떻게 해야할 지 그 틀을 어느 정도 알아갑니다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같이 열심히 수고한 팀원들과 프로젝트를 완성하게 되어 </a:t>
              </a:r>
              <a:r>
                <a:rPr lang="ko-KR" alt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뜻깊습니다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27DA85E2-A273-4E6F-A5AF-5F369A0A38B1}"/>
              </a:ext>
            </a:extLst>
          </p:cNvPr>
          <p:cNvGrpSpPr/>
          <p:nvPr/>
        </p:nvGrpSpPr>
        <p:grpSpPr>
          <a:xfrm>
            <a:off x="807992" y="2557410"/>
            <a:ext cx="4680000" cy="1213580"/>
            <a:chOff x="967383" y="1276661"/>
            <a:chExt cx="4680000" cy="121358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xmlns="" id="{ABF41BC9-908D-4E5A-9656-1BB799FD1D2D}"/>
                </a:ext>
              </a:extLst>
            </p:cNvPr>
            <p:cNvSpPr/>
            <p:nvPr/>
          </p:nvSpPr>
          <p:spPr>
            <a:xfrm>
              <a:off x="967384" y="1276661"/>
              <a:ext cx="1854638" cy="312537"/>
            </a:xfrm>
            <a:prstGeom prst="roundRect">
              <a:avLst>
                <a:gd name="adj" fmla="val 50000"/>
              </a:avLst>
            </a:prstGeom>
            <a:solidFill>
              <a:srgbClr val="18C1D4"/>
            </a:solidFill>
            <a:ln>
              <a:solidFill>
                <a:srgbClr val="18C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김민희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74193585-8FE1-444E-A67E-E8A2790C272B}"/>
                </a:ext>
              </a:extLst>
            </p:cNvPr>
            <p:cNvSpPr txBox="1"/>
            <p:nvPr/>
          </p:nvSpPr>
          <p:spPr>
            <a:xfrm>
              <a:off x="967383" y="1751577"/>
              <a:ext cx="4680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메타버스를 다뤄볼 수 있어서 알찬 학기였습니다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 </a:t>
              </a:r>
            </a:p>
            <a:p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저희 </a:t>
              </a:r>
              <a:r>
                <a:rPr lang="ko-KR" alt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스터디룸이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도서관 </a:t>
              </a:r>
              <a:r>
                <a:rPr lang="ko-KR" alt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스터디룸처럼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다양하게 사용되었으면 좋겠습니다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 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26615652-7198-4B71-82B3-4AD48CCFF151}"/>
              </a:ext>
            </a:extLst>
          </p:cNvPr>
          <p:cNvGrpSpPr/>
          <p:nvPr/>
        </p:nvGrpSpPr>
        <p:grpSpPr>
          <a:xfrm>
            <a:off x="807992" y="3933369"/>
            <a:ext cx="4680000" cy="1213580"/>
            <a:chOff x="967383" y="1276661"/>
            <a:chExt cx="4680000" cy="121358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xmlns="" id="{7E062335-155C-467C-AA5F-81A8EA30A9F5}"/>
                </a:ext>
              </a:extLst>
            </p:cNvPr>
            <p:cNvSpPr/>
            <p:nvPr/>
          </p:nvSpPr>
          <p:spPr>
            <a:xfrm>
              <a:off x="967384" y="1276661"/>
              <a:ext cx="1854638" cy="312537"/>
            </a:xfrm>
            <a:prstGeom prst="roundRect">
              <a:avLst>
                <a:gd name="adj" fmla="val 50000"/>
              </a:avLst>
            </a:prstGeom>
            <a:solidFill>
              <a:srgbClr val="18C1D4"/>
            </a:solidFill>
            <a:ln>
              <a:solidFill>
                <a:srgbClr val="18C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김홍빈</a:t>
              </a:r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335B1133-D5AC-404A-9431-61C20B249F3B}"/>
                </a:ext>
              </a:extLst>
            </p:cNvPr>
            <p:cNvSpPr txBox="1"/>
            <p:nvPr/>
          </p:nvSpPr>
          <p:spPr>
            <a:xfrm>
              <a:off x="967383" y="1751577"/>
              <a:ext cx="4680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소프트웨어를 개발하면서 정형화된 문서도 함께 작성하는 경험은 이번이 처음이었습니다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이 경험이 앞으로 실무에서 많은 도움이 될 것 같습니다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6B65D910-902B-4AEB-85E3-2E913C9A2502}"/>
              </a:ext>
            </a:extLst>
          </p:cNvPr>
          <p:cNvGrpSpPr/>
          <p:nvPr/>
        </p:nvGrpSpPr>
        <p:grpSpPr>
          <a:xfrm>
            <a:off x="807992" y="5309328"/>
            <a:ext cx="4680000" cy="1213580"/>
            <a:chOff x="967383" y="1276661"/>
            <a:chExt cx="4680000" cy="121358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xmlns="" id="{8C68C8AF-6530-4AFF-AA40-F62A86F3808F}"/>
                </a:ext>
              </a:extLst>
            </p:cNvPr>
            <p:cNvSpPr/>
            <p:nvPr/>
          </p:nvSpPr>
          <p:spPr>
            <a:xfrm>
              <a:off x="967384" y="1276661"/>
              <a:ext cx="1854638" cy="312537"/>
            </a:xfrm>
            <a:prstGeom prst="roundRect">
              <a:avLst>
                <a:gd name="adj" fmla="val 50000"/>
              </a:avLst>
            </a:prstGeom>
            <a:solidFill>
              <a:srgbClr val="18C1D4"/>
            </a:solidFill>
            <a:ln>
              <a:solidFill>
                <a:srgbClr val="18C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서채연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60552F6B-8D4E-44FC-9135-A1D575463739}"/>
                </a:ext>
              </a:extLst>
            </p:cNvPr>
            <p:cNvSpPr txBox="1"/>
            <p:nvPr/>
          </p:nvSpPr>
          <p:spPr>
            <a:xfrm>
              <a:off x="967383" y="1751577"/>
              <a:ext cx="4680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메타버스를 접해볼 수 있는 좋은 기회였습니다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프로젝트를 진행하는 방법론에 대해 배우면서 팀 프로젝트에 이를 적용해볼 수 있었습니다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B1DD425F-B3ED-48D3-B1E2-8CE7756B1E4C}"/>
              </a:ext>
            </a:extLst>
          </p:cNvPr>
          <p:cNvGrpSpPr/>
          <p:nvPr/>
        </p:nvGrpSpPr>
        <p:grpSpPr>
          <a:xfrm>
            <a:off x="6251421" y="1278201"/>
            <a:ext cx="4680000" cy="1213580"/>
            <a:chOff x="967383" y="1276661"/>
            <a:chExt cx="4680000" cy="121358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xmlns="" id="{1087D60F-9175-4E13-B7CE-63B8239075C1}"/>
                </a:ext>
              </a:extLst>
            </p:cNvPr>
            <p:cNvSpPr/>
            <p:nvPr/>
          </p:nvSpPr>
          <p:spPr>
            <a:xfrm>
              <a:off x="967384" y="1276661"/>
              <a:ext cx="1854638" cy="312537"/>
            </a:xfrm>
            <a:prstGeom prst="roundRect">
              <a:avLst>
                <a:gd name="adj" fmla="val 50000"/>
              </a:avLst>
            </a:prstGeom>
            <a:solidFill>
              <a:srgbClr val="18C1D4"/>
            </a:solidFill>
            <a:ln>
              <a:solidFill>
                <a:srgbClr val="18C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이지우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381C1BE6-9093-4DBE-894C-7F4CA4A94B1C}"/>
                </a:ext>
              </a:extLst>
            </p:cNvPr>
            <p:cNvSpPr txBox="1"/>
            <p:nvPr/>
          </p:nvSpPr>
          <p:spPr>
            <a:xfrm>
              <a:off x="967383" y="1751577"/>
              <a:ext cx="4680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빈 화면에서 시작하여 공간을 모델링 하는 것은 손이 많이 가는 일이었지만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그만큼 만들어진 결과가 눈에 보여 </a:t>
              </a:r>
              <a:r>
                <a:rPr lang="ko-KR" alt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보람있었습니다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좋은 경험으로 남았습니다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47E4A543-DA5B-473B-80B8-DF6A7D514D61}"/>
              </a:ext>
            </a:extLst>
          </p:cNvPr>
          <p:cNvGrpSpPr/>
          <p:nvPr/>
        </p:nvGrpSpPr>
        <p:grpSpPr>
          <a:xfrm>
            <a:off x="6251421" y="2672188"/>
            <a:ext cx="4680000" cy="1213580"/>
            <a:chOff x="967383" y="1276661"/>
            <a:chExt cx="4680000" cy="1213580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xmlns="" id="{EAEDB2DE-CCB9-45E3-8817-D7BC51A19D2E}"/>
                </a:ext>
              </a:extLst>
            </p:cNvPr>
            <p:cNvSpPr/>
            <p:nvPr/>
          </p:nvSpPr>
          <p:spPr>
            <a:xfrm>
              <a:off x="967384" y="1276661"/>
              <a:ext cx="1854638" cy="312537"/>
            </a:xfrm>
            <a:prstGeom prst="roundRect">
              <a:avLst>
                <a:gd name="adj" fmla="val 50000"/>
              </a:avLst>
            </a:prstGeom>
            <a:solidFill>
              <a:srgbClr val="18C1D4"/>
            </a:solidFill>
            <a:ln>
              <a:solidFill>
                <a:srgbClr val="18C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이혜원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15BB7FDD-C9BF-493D-8833-3381A9F2A102}"/>
                </a:ext>
              </a:extLst>
            </p:cNvPr>
            <p:cNvSpPr txBox="1"/>
            <p:nvPr/>
          </p:nvSpPr>
          <p:spPr>
            <a:xfrm>
              <a:off x="967383" y="1751577"/>
              <a:ext cx="4680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처음 사용해 보는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VRChat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과 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Unity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로 메타버스 공간을 만들어 내는 것은 쉽지 않았지만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팀원들과 함께 노력하여 결국 좋은 결과물을 얻어낼 수 있었습니다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 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F2138EA7-F212-42A0-8513-3C6FEC87FC90}"/>
              </a:ext>
            </a:extLst>
          </p:cNvPr>
          <p:cNvGrpSpPr/>
          <p:nvPr/>
        </p:nvGrpSpPr>
        <p:grpSpPr>
          <a:xfrm>
            <a:off x="6251421" y="4048147"/>
            <a:ext cx="4680000" cy="1213580"/>
            <a:chOff x="967383" y="1276661"/>
            <a:chExt cx="4680000" cy="1213580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xmlns="" id="{303757AC-6603-4816-A805-237C5DEA9781}"/>
                </a:ext>
              </a:extLst>
            </p:cNvPr>
            <p:cNvSpPr/>
            <p:nvPr/>
          </p:nvSpPr>
          <p:spPr>
            <a:xfrm>
              <a:off x="967384" y="1276661"/>
              <a:ext cx="1854638" cy="312537"/>
            </a:xfrm>
            <a:prstGeom prst="roundRect">
              <a:avLst>
                <a:gd name="adj" fmla="val 50000"/>
              </a:avLst>
            </a:prstGeom>
            <a:solidFill>
              <a:srgbClr val="18C1D4"/>
            </a:solidFill>
            <a:ln>
              <a:solidFill>
                <a:srgbClr val="18C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홍성준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C9EB1E6-1F08-436E-8916-63E6DE3CD8BF}"/>
                </a:ext>
              </a:extLst>
            </p:cNvPr>
            <p:cNvSpPr txBox="1"/>
            <p:nvPr/>
          </p:nvSpPr>
          <p:spPr>
            <a:xfrm>
              <a:off x="967383" y="1751577"/>
              <a:ext cx="4680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메타버스라는 새로운 분야를 개발해보는 경험으로 </a:t>
              </a:r>
              <a:r>
                <a:rPr lang="ko-KR" alt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뜻깊었습니다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팀원들과의 협업으로 좋은 결과물을 만들어 낼 수 있었습니다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41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2C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연결선 55"/>
          <p:cNvCxnSpPr>
            <a:cxnSpLocks/>
          </p:cNvCxnSpPr>
          <p:nvPr/>
        </p:nvCxnSpPr>
        <p:spPr>
          <a:xfrm>
            <a:off x="0" y="3323450"/>
            <a:ext cx="8214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4809529" y="2114780"/>
            <a:ext cx="3732972" cy="1660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0" cap="none" spc="0" normalizeH="0" baseline="0" noProof="0" dirty="0" err="1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VRoom</a:t>
            </a:r>
            <a:endParaRPr kumimoji="0" lang="en-US" altLang="ko-KR" sz="5400" b="1" i="0" u="none" strike="noStrike" kern="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Metaverse Meeting </a:t>
            </a:r>
            <a:r>
              <a:rPr lang="en-US" altLang="ko-KR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R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oom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P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latform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04EB22-B3AF-4B9C-867B-EB100F78C448}"/>
              </a:ext>
            </a:extLst>
          </p:cNvPr>
          <p:cNvSpPr txBox="1"/>
          <p:nvPr/>
        </p:nvSpPr>
        <p:spPr>
          <a:xfrm>
            <a:off x="10706320" y="6550223"/>
            <a:ext cx="1466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4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Team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4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35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1.1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 err="1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VRoom</a:t>
            </a: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 </a:t>
            </a:r>
            <a:r>
              <a:rPr lang="ko-KR" altLang="en-US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소개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BD8C876-016C-4171-A2B3-D8CB3019728A}"/>
              </a:ext>
            </a:extLst>
          </p:cNvPr>
          <p:cNvSpPr txBox="1"/>
          <p:nvPr/>
        </p:nvSpPr>
        <p:spPr>
          <a:xfrm>
            <a:off x="437754" y="1045161"/>
            <a:ext cx="528510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x-none" dirty="0" err="1">
                <a:latin typeface="+mj-lt"/>
              </a:rPr>
              <a:t>VRoom</a:t>
            </a:r>
            <a:r>
              <a:rPr kumimoji="1" lang="ko-KR" altLang="en-US" dirty="0">
                <a:latin typeface="+mj-lt"/>
              </a:rPr>
              <a:t>이란</a:t>
            </a:r>
            <a:r>
              <a:rPr kumimoji="1" lang="en-US" altLang="ko-KR" dirty="0">
                <a:latin typeface="+mj-lt"/>
              </a:rPr>
              <a:t>?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" altLang="x-none" dirty="0">
                <a:solidFill>
                  <a:srgbClr val="18C1D4"/>
                </a:solidFill>
                <a:latin typeface="+mj-lt"/>
              </a:rPr>
              <a:t>Metaverse Meeting Room platform</a:t>
            </a:r>
            <a:endParaRPr kumimoji="1" lang="x-none" alt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36142D1-89CA-4711-90F0-534FD4B864F5}"/>
              </a:ext>
            </a:extLst>
          </p:cNvPr>
          <p:cNvSpPr txBox="1"/>
          <p:nvPr/>
        </p:nvSpPr>
        <p:spPr>
          <a:xfrm>
            <a:off x="700223" y="4096603"/>
            <a:ext cx="2863284" cy="2070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x-none" sz="1600" dirty="0">
                <a:latin typeface="+mj-lt"/>
              </a:rPr>
              <a:t>Can be used for</a:t>
            </a:r>
            <a:endParaRPr kumimoji="1" lang="en" altLang="x-none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ko-KR" sz="1800" kern="0" dirty="0">
                <a:effectLst/>
                <a:ea typeface="MalgunGothicRegular"/>
                <a:cs typeface="MalgunGothicRegular"/>
              </a:rPr>
              <a:t>그룹 과제 회의</a:t>
            </a:r>
            <a:endParaRPr lang="en-US" altLang="ko-KR" sz="1800" kern="0" dirty="0">
              <a:effectLst/>
              <a:ea typeface="MalgunGothicRegular"/>
              <a:cs typeface="MalgunGothicRegular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ko-KR" sz="1800" kern="0" dirty="0">
                <a:effectLst/>
                <a:ea typeface="MalgunGothicRegular"/>
                <a:cs typeface="MalgunGothicRegular"/>
              </a:rPr>
              <a:t>그룹 스터디</a:t>
            </a:r>
            <a:endParaRPr lang="en-US" altLang="ko-KR" sz="1800" kern="0" dirty="0">
              <a:effectLst/>
              <a:ea typeface="MalgunGothicRegular"/>
              <a:cs typeface="MalgunGothicRegular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ko-KR" sz="1800" kern="0" dirty="0">
                <a:effectLst/>
                <a:ea typeface="MalgunGothicRegular"/>
                <a:cs typeface="MalgunGothicRegular"/>
              </a:rPr>
              <a:t>비즈니스 프레젠테이션</a:t>
            </a:r>
            <a:endParaRPr lang="en-US" altLang="ko-KR" sz="1800" kern="0" dirty="0">
              <a:effectLst/>
              <a:ea typeface="MalgunGothicRegular"/>
              <a:cs typeface="MalgunGothicRegular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ko-KR" sz="1800" kern="0" dirty="0">
                <a:effectLst/>
                <a:ea typeface="MalgunGothicRegular"/>
                <a:cs typeface="MalgunGothicRegular"/>
              </a:rPr>
              <a:t>모든 종류의 미팅</a:t>
            </a:r>
            <a:endParaRPr kumimoji="1" lang="x-none" altLang="en-US" sz="1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3BFED09-80C7-4C31-8945-B7978E7CEBD5}"/>
              </a:ext>
            </a:extLst>
          </p:cNvPr>
          <p:cNvSpPr txBox="1"/>
          <p:nvPr/>
        </p:nvSpPr>
        <p:spPr>
          <a:xfrm>
            <a:off x="700223" y="1824344"/>
            <a:ext cx="479524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kern="0" dirty="0" err="1">
                <a:effectLst/>
                <a:latin typeface="+mn-ea"/>
                <a:cs typeface="ArialMT"/>
              </a:rPr>
              <a:t>VRChat</a:t>
            </a:r>
            <a:r>
              <a:rPr lang="en-US" altLang="ko-KR" kern="0" dirty="0">
                <a:effectLst/>
                <a:latin typeface="+mn-ea"/>
                <a:cs typeface="ArialMT"/>
              </a:rPr>
              <a:t> </a:t>
            </a:r>
            <a:r>
              <a:rPr lang="ko-KR" altLang="ko-KR" kern="0" dirty="0">
                <a:effectLst/>
                <a:latin typeface="+mn-ea"/>
                <a:cs typeface="MalgunGothicRegular"/>
              </a:rPr>
              <a:t>플랫폼에서 제공되는 가상 미팅 룸 서비스</a:t>
            </a:r>
            <a:endParaRPr lang="en-US" altLang="ko-KR" kern="0" dirty="0">
              <a:effectLst/>
              <a:latin typeface="+mn-ea"/>
              <a:cs typeface="MalgunGothicRegular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+mn-ea"/>
              </a:rPr>
              <a:t>미팅을 위한 여러 편의 기능 제공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latin typeface="+mn-ea"/>
              </a:rPr>
              <a:t>Host</a:t>
            </a:r>
            <a:r>
              <a:rPr kumimoji="1" lang="ko-KR" altLang="en-US" dirty="0">
                <a:latin typeface="+mn-ea"/>
              </a:rPr>
              <a:t>의 허가를 받은 사람만 입장 가능한 </a:t>
            </a:r>
            <a:r>
              <a:rPr kumimoji="1" lang="en-US" altLang="ko-KR" dirty="0">
                <a:latin typeface="+mn-ea"/>
              </a:rPr>
              <a:t>Private room</a:t>
            </a:r>
          </a:p>
        </p:txBody>
      </p:sp>
      <p:pic>
        <p:nvPicPr>
          <p:cNvPr id="16" name="Picture 2" descr="기본 레이아웃">
            <a:extLst>
              <a:ext uri="{FF2B5EF4-FFF2-40B4-BE49-F238E27FC236}">
                <a16:creationId xmlns:a16="http://schemas.microsoft.com/office/drawing/2014/main" xmlns="" id="{D2148611-5248-4953-8CE8-91097C30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/>
          <a:stretch/>
        </p:blipFill>
        <p:spPr bwMode="auto">
          <a:xfrm>
            <a:off x="5861754" y="2212280"/>
            <a:ext cx="5468398" cy="30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40804A9-D665-458F-B710-8215CC095EA5}"/>
              </a:ext>
            </a:extLst>
          </p:cNvPr>
          <p:cNvSpPr/>
          <p:nvPr/>
        </p:nvSpPr>
        <p:spPr>
          <a:xfrm>
            <a:off x="5861754" y="5345528"/>
            <a:ext cx="5696607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x-none" sz="1000" dirty="0">
                <a:latin typeface="+mj-lt"/>
              </a:rPr>
              <a:t>Source: </a:t>
            </a:r>
            <a:r>
              <a:rPr lang="x-none" altLang="en-US" sz="1000" dirty="0">
                <a:latin typeface="+mj-lt"/>
              </a:rPr>
              <a:t>http://smarthubline.com/article/%EA%B0%A4%EB%9F%AC%EB%A6%AC/8/57/</a:t>
            </a:r>
          </a:p>
        </p:txBody>
      </p:sp>
    </p:spTree>
    <p:extLst>
      <p:ext uri="{BB962C8B-B14F-4D97-AF65-F5344CB8AC3E}">
        <p14:creationId xmlns:p14="http://schemas.microsoft.com/office/powerpoint/2010/main" val="58132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1.1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기대 효과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BC863A1-0BD1-4F45-94AC-2CC9EB7D86CF}"/>
              </a:ext>
            </a:extLst>
          </p:cNvPr>
          <p:cNvSpPr txBox="1"/>
          <p:nvPr/>
        </p:nvSpPr>
        <p:spPr>
          <a:xfrm>
            <a:off x="6854873" y="1293353"/>
            <a:ext cx="337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하나 L" panose="02020603020101020101" pitchFamily="18" charset="-127"/>
              </a:rPr>
              <a:t>Less Zoom fatigue</a:t>
            </a:r>
            <a:endParaRPr lang="ko-KR" altLang="en-US" sz="2400" b="1" dirty="0"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C105054-921A-4896-A6D1-E546BA417854}"/>
              </a:ext>
            </a:extLst>
          </p:cNvPr>
          <p:cNvSpPr txBox="1"/>
          <p:nvPr/>
        </p:nvSpPr>
        <p:spPr>
          <a:xfrm>
            <a:off x="7361130" y="4409608"/>
            <a:ext cx="328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하나 L" panose="02020603020101020101" pitchFamily="18" charset="-127"/>
              </a:rPr>
              <a:t>Deliver nonverbal expressions</a:t>
            </a:r>
            <a:endParaRPr lang="ko-KR" altLang="en-US" sz="2400" b="1" dirty="0"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70ED692-E921-480B-8885-5C8FF8320D99}"/>
              </a:ext>
            </a:extLst>
          </p:cNvPr>
          <p:cNvSpPr txBox="1"/>
          <p:nvPr/>
        </p:nvSpPr>
        <p:spPr>
          <a:xfrm>
            <a:off x="1471602" y="2870786"/>
            <a:ext cx="288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하나 L" panose="02020603020101020101" pitchFamily="18" charset="-127"/>
              </a:rPr>
              <a:t>Time saving</a:t>
            </a:r>
            <a:endParaRPr lang="ko-KR" altLang="en-US" sz="2400" b="1" dirty="0"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C521ED2-9D96-4933-8570-AE8AFF503F6B}"/>
              </a:ext>
            </a:extLst>
          </p:cNvPr>
          <p:cNvSpPr txBox="1"/>
          <p:nvPr/>
        </p:nvSpPr>
        <p:spPr>
          <a:xfrm>
            <a:off x="7386985" y="1898864"/>
            <a:ext cx="326763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kern="0" dirty="0">
                <a:effectLst/>
                <a:ea typeface="MalgunGothicRegular"/>
                <a:cs typeface="MalgunGothicRegular"/>
              </a:rPr>
              <a:t>긴 화상통화로 인한 스트레스를 유발하지 않음</a:t>
            </a:r>
            <a:endParaRPr lang="ko-KR" altLang="en-US" dirty="0"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EF724E-7AA3-49FD-8A37-0786FA620377}"/>
              </a:ext>
            </a:extLst>
          </p:cNvPr>
          <p:cNvSpPr txBox="1"/>
          <p:nvPr/>
        </p:nvSpPr>
        <p:spPr>
          <a:xfrm>
            <a:off x="7026764" y="5251238"/>
            <a:ext cx="395187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lt"/>
                <a:ea typeface="하나 L" panose="02020603020101020101" pitchFamily="18" charset="-127"/>
              </a:rPr>
              <a:t>가상 아바타를 통해 </a:t>
            </a:r>
            <a:r>
              <a:rPr lang="ko-KR" altLang="en-US" dirty="0" err="1">
                <a:latin typeface="+mj-lt"/>
                <a:ea typeface="하나 L" panose="02020603020101020101" pitchFamily="18" charset="-127"/>
              </a:rPr>
              <a:t>비언어적인</a:t>
            </a:r>
            <a:r>
              <a:rPr lang="ko-KR" altLang="en-US" dirty="0">
                <a:latin typeface="+mj-lt"/>
                <a:ea typeface="하나 L" panose="02020603020101020101" pitchFamily="18" charset="-127"/>
              </a:rPr>
              <a:t> 표현 전달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51C59A6-4641-41B4-A4E7-88DFF172C817}"/>
              </a:ext>
            </a:extLst>
          </p:cNvPr>
          <p:cNvSpPr txBox="1"/>
          <p:nvPr/>
        </p:nvSpPr>
        <p:spPr>
          <a:xfrm>
            <a:off x="480852" y="3429000"/>
            <a:ext cx="328314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+mj-lt"/>
                <a:ea typeface="하나 L" panose="02020603020101020101" pitchFamily="18" charset="-127"/>
              </a:rPr>
              <a:t>미팅을 위한 준비 시간 단축</a:t>
            </a:r>
            <a:endParaRPr lang="ko-KR" altLang="en-US" dirty="0"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7A2E94C-FEB0-496A-9D6F-18AA16440B0D}"/>
              </a:ext>
            </a:extLst>
          </p:cNvPr>
          <p:cNvSpPr txBox="1"/>
          <p:nvPr/>
        </p:nvSpPr>
        <p:spPr>
          <a:xfrm>
            <a:off x="6400198" y="2162043"/>
            <a:ext cx="110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rPr>
              <a:t>L</a:t>
            </a:r>
            <a:endParaRPr lang="ko-KR" altLang="en-US" sz="3600" b="1" dirty="0">
              <a:solidFill>
                <a:schemeClr val="bg1"/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802B81F-4F1F-47ED-AA3C-0E54A6A44FBC}"/>
              </a:ext>
            </a:extLst>
          </p:cNvPr>
          <p:cNvSpPr txBox="1"/>
          <p:nvPr/>
        </p:nvSpPr>
        <p:spPr>
          <a:xfrm>
            <a:off x="6233439" y="4214226"/>
            <a:ext cx="110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rPr>
              <a:t>D</a:t>
            </a:r>
            <a:endParaRPr lang="ko-KR" altLang="en-US" sz="3600" b="1" dirty="0">
              <a:solidFill>
                <a:schemeClr val="bg1"/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D1808A5-D71B-43E0-911C-82881C8571B1}"/>
              </a:ext>
            </a:extLst>
          </p:cNvPr>
          <p:cNvSpPr txBox="1"/>
          <p:nvPr/>
        </p:nvSpPr>
        <p:spPr>
          <a:xfrm>
            <a:off x="3924000" y="3290896"/>
            <a:ext cx="110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rPr>
              <a:t>T</a:t>
            </a:r>
            <a:endParaRPr lang="ko-KR" altLang="en-US" sz="3600" b="1" dirty="0">
              <a:solidFill>
                <a:schemeClr val="bg1"/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8" name="막힌 원호[B] 7">
            <a:extLst>
              <a:ext uri="{FF2B5EF4-FFF2-40B4-BE49-F238E27FC236}">
                <a16:creationId xmlns:a16="http://schemas.microsoft.com/office/drawing/2014/main" xmlns="" id="{8B7679BE-5193-5142-851D-D2585B7FD324}"/>
              </a:ext>
            </a:extLst>
          </p:cNvPr>
          <p:cNvSpPr/>
          <p:nvPr/>
        </p:nvSpPr>
        <p:spPr>
          <a:xfrm>
            <a:off x="3621948" y="1508962"/>
            <a:ext cx="3931503" cy="3931503"/>
          </a:xfrm>
          <a:prstGeom prst="blockArc">
            <a:avLst>
              <a:gd name="adj1" fmla="val 14740419"/>
              <a:gd name="adj2" fmla="val 0"/>
              <a:gd name="adj3" fmla="val 25000"/>
            </a:avLst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solidFill>
                <a:schemeClr val="tx1"/>
              </a:solidFill>
            </a:endParaRPr>
          </a:p>
        </p:txBody>
      </p:sp>
      <p:sp>
        <p:nvSpPr>
          <p:cNvPr id="26" name="막힌 원호[B] 25">
            <a:extLst>
              <a:ext uri="{FF2B5EF4-FFF2-40B4-BE49-F238E27FC236}">
                <a16:creationId xmlns:a16="http://schemas.microsoft.com/office/drawing/2014/main" xmlns="" id="{C2C373CC-993C-DF4B-B4AD-24C67E948CE3}"/>
              </a:ext>
            </a:extLst>
          </p:cNvPr>
          <p:cNvSpPr/>
          <p:nvPr/>
        </p:nvSpPr>
        <p:spPr>
          <a:xfrm rot="14474283">
            <a:off x="3616470" y="1507850"/>
            <a:ext cx="3931503" cy="3931503"/>
          </a:xfrm>
          <a:prstGeom prst="blockArc">
            <a:avLst>
              <a:gd name="adj1" fmla="val 14790716"/>
              <a:gd name="adj2" fmla="val 0"/>
              <a:gd name="adj3" fmla="val 25000"/>
            </a:avLst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solidFill>
                <a:schemeClr val="tx1"/>
              </a:solidFill>
            </a:endParaRPr>
          </a:p>
        </p:txBody>
      </p:sp>
      <p:sp>
        <p:nvSpPr>
          <p:cNvPr id="28" name="막힌 원호[B] 27">
            <a:extLst>
              <a:ext uri="{FF2B5EF4-FFF2-40B4-BE49-F238E27FC236}">
                <a16:creationId xmlns:a16="http://schemas.microsoft.com/office/drawing/2014/main" xmlns="" id="{F14EE0FF-3885-3046-957F-54ED6E05439F}"/>
              </a:ext>
            </a:extLst>
          </p:cNvPr>
          <p:cNvSpPr/>
          <p:nvPr/>
        </p:nvSpPr>
        <p:spPr>
          <a:xfrm rot="7406487">
            <a:off x="3622615" y="1508924"/>
            <a:ext cx="3931503" cy="3931503"/>
          </a:xfrm>
          <a:prstGeom prst="blockArc">
            <a:avLst>
              <a:gd name="adj1" fmla="val 14477097"/>
              <a:gd name="adj2" fmla="val 0"/>
              <a:gd name="adj3" fmla="val 25000"/>
            </a:avLst>
          </a:prstGeom>
          <a:solidFill>
            <a:srgbClr val="9DC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178DBCF-1D57-8D4A-AC16-1D267651CF27}"/>
              </a:ext>
            </a:extLst>
          </p:cNvPr>
          <p:cNvSpPr txBox="1"/>
          <p:nvPr/>
        </p:nvSpPr>
        <p:spPr>
          <a:xfrm>
            <a:off x="6212069" y="1820273"/>
            <a:ext cx="110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rPr>
              <a:t>L</a:t>
            </a:r>
            <a:endParaRPr lang="ko-KR" altLang="en-US" sz="3600" b="1" dirty="0">
              <a:solidFill>
                <a:schemeClr val="bg1"/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CFF93C7-5623-6F43-9B98-CB049EF95BF2}"/>
              </a:ext>
            </a:extLst>
          </p:cNvPr>
          <p:cNvSpPr txBox="1"/>
          <p:nvPr/>
        </p:nvSpPr>
        <p:spPr>
          <a:xfrm>
            <a:off x="5954236" y="4261611"/>
            <a:ext cx="110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rPr>
              <a:t>D</a:t>
            </a:r>
            <a:endParaRPr lang="ko-KR" altLang="en-US" sz="3600" b="1" dirty="0">
              <a:solidFill>
                <a:schemeClr val="bg1"/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F4242C9-90AC-8841-9BC4-0CD73F0537D6}"/>
              </a:ext>
            </a:extLst>
          </p:cNvPr>
          <p:cNvSpPr txBox="1"/>
          <p:nvPr/>
        </p:nvSpPr>
        <p:spPr>
          <a:xfrm>
            <a:off x="3906035" y="2927316"/>
            <a:ext cx="110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rPr>
              <a:t>T</a:t>
            </a:r>
            <a:endParaRPr lang="ko-KR" altLang="en-US" sz="3600" b="1" dirty="0">
              <a:solidFill>
                <a:schemeClr val="bg1"/>
              </a:solidFill>
              <a:latin typeface="+mj-lt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29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1.2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개발 환경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45CC0CC-65A7-4C65-911F-47A90CC426DD}"/>
              </a:ext>
            </a:extLst>
          </p:cNvPr>
          <p:cNvSpPr/>
          <p:nvPr/>
        </p:nvSpPr>
        <p:spPr>
          <a:xfrm>
            <a:off x="744034" y="2882348"/>
            <a:ext cx="6672201" cy="111077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BEA32CB-86E1-4868-9CD6-6797B1D630BE}"/>
              </a:ext>
            </a:extLst>
          </p:cNvPr>
          <p:cNvSpPr/>
          <p:nvPr/>
        </p:nvSpPr>
        <p:spPr>
          <a:xfrm>
            <a:off x="732918" y="4364484"/>
            <a:ext cx="6175979" cy="111077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05CCA05-9207-42F9-8125-9B2B4B1B17E9}"/>
              </a:ext>
            </a:extLst>
          </p:cNvPr>
          <p:cNvSpPr txBox="1"/>
          <p:nvPr/>
        </p:nvSpPr>
        <p:spPr>
          <a:xfrm>
            <a:off x="437754" y="1603654"/>
            <a:ext cx="5985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000" b="1" dirty="0"/>
              <a:t>Platform : </a:t>
            </a:r>
            <a:r>
              <a:rPr kumimoji="1" lang="en-US" altLang="x-none" sz="2400" b="1" dirty="0" err="1"/>
              <a:t>VRChat</a:t>
            </a:r>
            <a:endParaRPr kumimoji="1" lang="x-none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2380C30-1435-452D-B571-08B622426B43}"/>
              </a:ext>
            </a:extLst>
          </p:cNvPr>
          <p:cNvSpPr txBox="1"/>
          <p:nvPr/>
        </p:nvSpPr>
        <p:spPr>
          <a:xfrm>
            <a:off x="437755" y="3951103"/>
            <a:ext cx="6281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000" b="1" dirty="0"/>
              <a:t>Develop Environment </a:t>
            </a:r>
            <a:r>
              <a:rPr kumimoji="1" lang="en-US" altLang="x-none" sz="2400" b="1" dirty="0"/>
              <a:t>: </a:t>
            </a:r>
            <a:r>
              <a:rPr lang="en-US" altLang="x-none" sz="2400" b="1" dirty="0"/>
              <a:t>Unity 2019.4.30f1</a:t>
            </a:r>
            <a:endParaRPr lang="ko-KR" altLang="en-US" sz="2400" b="1" dirty="0"/>
          </a:p>
          <a:p>
            <a:endParaRPr kumimoji="1" lang="x-none" altLang="en-US" sz="2400" b="1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xmlns="" id="{F900E72E-2940-487E-AC5D-100E6F02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88" y="1130597"/>
            <a:ext cx="5120071" cy="239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C797A1BF-221F-461B-92E8-6C21B728C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88" y="3951103"/>
            <a:ext cx="1857626" cy="18576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9D6CC4F6-E406-4177-B3E2-55128F6DC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41" y="4002800"/>
            <a:ext cx="1834138" cy="18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2C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4500942" y="2874336"/>
            <a:ext cx="408641" cy="19144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442CA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0" y="3323450"/>
            <a:ext cx="82312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4211399" y="2137081"/>
            <a:ext cx="5619434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Features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35239" y="3863648"/>
            <a:ext cx="6096000" cy="7833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VRoom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기능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기능별 소개와 구현</a:t>
            </a: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7725883" y="3497828"/>
            <a:ext cx="408641" cy="19144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j-lt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26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Features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2.1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 err="1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VRoom</a:t>
            </a:r>
            <a:r>
              <a:rPr lang="ko-KR" altLang="en-US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의 기능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8DF9ADC-CDD1-4F70-87C8-E029C7EFBA8B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onference Room Microphone Images, Stock Photos &amp;amp; Vectors | Shutterstock">
            <a:extLst>
              <a:ext uri="{FF2B5EF4-FFF2-40B4-BE49-F238E27FC236}">
                <a16:creationId xmlns:a16="http://schemas.microsoft.com/office/drawing/2014/main" xmlns="" id="{2261D641-2182-4550-8851-E300D7772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10838"/>
          <a:stretch/>
        </p:blipFill>
        <p:spPr bwMode="auto">
          <a:xfrm>
            <a:off x="3346100" y="1276661"/>
            <a:ext cx="6127407" cy="485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198CCEC-4D9D-449C-9F5F-26161D5F3348}"/>
              </a:ext>
            </a:extLst>
          </p:cNvPr>
          <p:cNvSpPr/>
          <p:nvPr/>
        </p:nvSpPr>
        <p:spPr>
          <a:xfrm>
            <a:off x="7557494" y="1408505"/>
            <a:ext cx="3056382" cy="1383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Projector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사용자의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등을 공유할 수 있다</a:t>
            </a:r>
            <a:r>
              <a:rPr lang="en-US" altLang="ko-KR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5D1B59C-F024-4201-B797-D2F69051AEBF}"/>
              </a:ext>
            </a:extLst>
          </p:cNvPr>
          <p:cNvSpPr/>
          <p:nvPr/>
        </p:nvSpPr>
        <p:spPr>
          <a:xfrm>
            <a:off x="869773" y="1476546"/>
            <a:ext cx="3499630" cy="1383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Pen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벽에 자유롭게 쓸 수 있는 펜 오브젝트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0EFDD9B-BC14-4C41-A111-1092557FD694}"/>
              </a:ext>
            </a:extLst>
          </p:cNvPr>
          <p:cNvSpPr/>
          <p:nvPr/>
        </p:nvSpPr>
        <p:spPr>
          <a:xfrm>
            <a:off x="1416646" y="4562151"/>
            <a:ext cx="2919163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Calendar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다음 프로젝트의 일정 등을 확인하기 위한 달력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37AD3C7-C902-49D7-B4A1-F238AACCAAD0}"/>
              </a:ext>
            </a:extLst>
          </p:cNvPr>
          <p:cNvSpPr/>
          <p:nvPr/>
        </p:nvSpPr>
        <p:spPr>
          <a:xfrm>
            <a:off x="7754050" y="5071231"/>
            <a:ext cx="3324074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Whisper zone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회의 인원들 중 일부만 의논할 내용이 있을 때 사용 가능한 소회의실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7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Features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2.2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1. Pen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8DF9ADC-CDD1-4F70-87C8-E029C7EFBA8B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869CB70-7C96-4752-9A63-E5BF6B9CF525}"/>
              </a:ext>
            </a:extLst>
          </p:cNvPr>
          <p:cNvSpPr txBox="1"/>
          <p:nvPr/>
        </p:nvSpPr>
        <p:spPr>
          <a:xfrm>
            <a:off x="719139" y="1052172"/>
            <a:ext cx="1075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Pen</a:t>
            </a:r>
            <a:r>
              <a:rPr kumimoji="1" lang="ko-KR" altLang="en-US" dirty="0"/>
              <a:t>의 기능 일부가 제안 단계에서 계획한 바와 달라짐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57A5318-6F34-4978-BD48-44E58888962B}"/>
              </a:ext>
            </a:extLst>
          </p:cNvPr>
          <p:cNvSpPr txBox="1"/>
          <p:nvPr/>
        </p:nvSpPr>
        <p:spPr>
          <a:xfrm>
            <a:off x="2318651" y="1749027"/>
            <a:ext cx="203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제안서상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0A5B00E-2247-4531-A3FD-915FED7D97D2}"/>
              </a:ext>
            </a:extLst>
          </p:cNvPr>
          <p:cNvSpPr txBox="1"/>
          <p:nvPr/>
        </p:nvSpPr>
        <p:spPr>
          <a:xfrm>
            <a:off x="1195385" y="4868346"/>
            <a:ext cx="427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ko-KR" dirty="0"/>
              <a:t>Blackboard</a:t>
            </a:r>
            <a:r>
              <a:rPr kumimoji="1" lang="ko-KR" altLang="en-US" dirty="0"/>
              <a:t>라는 오브젝트가 있어서 그 위에만 </a:t>
            </a:r>
            <a:r>
              <a:rPr kumimoji="1" lang="en-US" altLang="ko-KR" dirty="0"/>
              <a:t>pen</a:t>
            </a:r>
            <a:r>
              <a:rPr kumimoji="1" lang="ko-KR" altLang="en-US" dirty="0"/>
              <a:t>으로 그림을 그릴 수 있었음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7D5F90B9-2C75-4BD3-BA3F-09DA441F8C90}"/>
              </a:ext>
            </a:extLst>
          </p:cNvPr>
          <p:cNvCxnSpPr>
            <a:cxnSpLocks/>
          </p:cNvCxnSpPr>
          <p:nvPr/>
        </p:nvCxnSpPr>
        <p:spPr>
          <a:xfrm flipH="1">
            <a:off x="5829301" y="3362028"/>
            <a:ext cx="533399" cy="0"/>
          </a:xfrm>
          <a:prstGeom prst="straightConnector1">
            <a:avLst/>
          </a:prstGeom>
          <a:ln w="63500" cap="rnd">
            <a:solidFill>
              <a:schemeClr val="tx1"/>
            </a:solidFill>
            <a:round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CCEDC4A-52B1-41BC-9008-8876E9E97BD5}"/>
              </a:ext>
            </a:extLst>
          </p:cNvPr>
          <p:cNvSpPr txBox="1"/>
          <p:nvPr/>
        </p:nvSpPr>
        <p:spPr>
          <a:xfrm>
            <a:off x="6719889" y="4868346"/>
            <a:ext cx="452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ko-KR" dirty="0"/>
              <a:t>Pen</a:t>
            </a:r>
            <a:r>
              <a:rPr kumimoji="1" lang="ko-KR" altLang="en-US" dirty="0"/>
              <a:t>을 사용해서 아무 벽에나 그림을 그릴 수 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538F77D-7D4D-4E22-BBBD-480D933CC11C}"/>
              </a:ext>
            </a:extLst>
          </p:cNvPr>
          <p:cNvSpPr txBox="1"/>
          <p:nvPr/>
        </p:nvSpPr>
        <p:spPr>
          <a:xfrm>
            <a:off x="7843152" y="1749027"/>
            <a:ext cx="203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실제 구현</a:t>
            </a:r>
          </a:p>
        </p:txBody>
      </p:sp>
      <p:pic>
        <p:nvPicPr>
          <p:cNvPr id="18" name="Picture 2" descr="Conference Room Microphone Images, Stock Photos &amp;amp; Vectors | Shutterstock">
            <a:extLst>
              <a:ext uri="{FF2B5EF4-FFF2-40B4-BE49-F238E27FC236}">
                <a16:creationId xmlns:a16="http://schemas.microsoft.com/office/drawing/2014/main" xmlns="" id="{D56A218E-4A90-4756-B980-A97D1BF09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10838"/>
          <a:stretch/>
        </p:blipFill>
        <p:spPr bwMode="auto">
          <a:xfrm>
            <a:off x="1861471" y="2476011"/>
            <a:ext cx="2458809" cy="19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8CEFDDF9-50A7-4AF3-AA88-2CEF06C9FF33}"/>
              </a:ext>
            </a:extLst>
          </p:cNvPr>
          <p:cNvSpPr/>
          <p:nvPr/>
        </p:nvSpPr>
        <p:spPr>
          <a:xfrm rot="16200000" flipH="1" flipV="1">
            <a:off x="3553200" y="2338126"/>
            <a:ext cx="29385" cy="529041"/>
          </a:xfrm>
          <a:prstGeom prst="roundRect">
            <a:avLst>
              <a:gd name="adj" fmla="val 50000"/>
            </a:avLst>
          </a:prstGeom>
          <a:solidFill>
            <a:srgbClr val="442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66E6679-53F5-4139-BA3E-8C9C76085E6B}"/>
              </a:ext>
            </a:extLst>
          </p:cNvPr>
          <p:cNvSpPr/>
          <p:nvPr/>
        </p:nvSpPr>
        <p:spPr>
          <a:xfrm>
            <a:off x="3895721" y="2380600"/>
            <a:ext cx="17621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Black Board</a:t>
            </a:r>
          </a:p>
        </p:txBody>
      </p:sp>
      <p:sp>
        <p:nvSpPr>
          <p:cNvPr id="21" name="사각형: 둥근 모서리 16">
            <a:extLst>
              <a:ext uri="{FF2B5EF4-FFF2-40B4-BE49-F238E27FC236}">
                <a16:creationId xmlns:a16="http://schemas.microsoft.com/office/drawing/2014/main" xmlns="" id="{A2CB5D0D-5933-45FA-BA75-9141FF672531}"/>
              </a:ext>
            </a:extLst>
          </p:cNvPr>
          <p:cNvSpPr/>
          <p:nvPr/>
        </p:nvSpPr>
        <p:spPr>
          <a:xfrm rot="16200000" flipH="1">
            <a:off x="3059329" y="2831657"/>
            <a:ext cx="517474" cy="29385"/>
          </a:xfrm>
          <a:prstGeom prst="roundRect">
            <a:avLst>
              <a:gd name="adj" fmla="val 50000"/>
            </a:avLst>
          </a:prstGeom>
          <a:solidFill>
            <a:srgbClr val="442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ADFBB2E-1026-493E-9A15-B79B317C3AD2}"/>
              </a:ext>
            </a:extLst>
          </p:cNvPr>
          <p:cNvSpPr txBox="1"/>
          <p:nvPr/>
        </p:nvSpPr>
        <p:spPr>
          <a:xfrm>
            <a:off x="719139" y="6128031"/>
            <a:ext cx="1075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판서의 자유도와 구현의 용이성 향상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4609215-6326-479F-AEF4-473B2A2B1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1" r="22301" b="2654"/>
          <a:stretch/>
        </p:blipFill>
        <p:spPr>
          <a:xfrm>
            <a:off x="6916848" y="2172693"/>
            <a:ext cx="3882804" cy="25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57031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1110</Words>
  <Application>Microsoft Office PowerPoint</Application>
  <PresentationFormat>사용자 지정</PresentationFormat>
  <Paragraphs>251</Paragraphs>
  <Slides>31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3" baseType="lpstr">
      <vt:lpstr>32_Office 테마</vt:lpstr>
      <vt:lpstr>33_Office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N750J</cp:lastModifiedBy>
  <cp:revision>142</cp:revision>
  <dcterms:created xsi:type="dcterms:W3CDTF">2021-05-10T15:36:58Z</dcterms:created>
  <dcterms:modified xsi:type="dcterms:W3CDTF">2021-12-12T05:09:47Z</dcterms:modified>
</cp:coreProperties>
</file>